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0" r:id="rId7"/>
    <p:sldId id="264" r:id="rId8"/>
    <p:sldId id="258" r:id="rId9"/>
    <p:sldId id="265" r:id="rId10"/>
    <p:sldId id="268" r:id="rId11"/>
    <p:sldId id="259" r:id="rId12"/>
    <p:sldId id="271" r:id="rId13"/>
    <p:sldId id="263" r:id="rId14"/>
    <p:sldId id="261" r:id="rId15"/>
    <p:sldId id="257" r:id="rId16"/>
  </p:sldIdLst>
  <p:sldSz cx="12192000" cy="6858000"/>
  <p:notesSz cx="7008813" cy="9294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cbbc.sharepoint.com/sites/WCAT/CTA/Statistics%20and%20Reporting/Self-Identified%20Indigenous%20Party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wcbbc.sharepoint.com/sites/WCAT/CTA/Statistics%20and%20Reporting/Self-Identified%20Indigenous%20Party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73731027051996E-2"/>
          <c:y val="2.7151604737125749E-2"/>
          <c:w val="0.95095724159041795"/>
          <c:h val="0.75479715224735555"/>
        </c:manualLayout>
      </c:layout>
      <c:barChart>
        <c:barDir val="col"/>
        <c:grouping val="clustered"/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29591688"/>
        <c:axId val="6295936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gradFill>
                    <a:gsLst>
                      <a:gs pos="0">
                        <a:schemeClr val="accent2">
                          <a:tint val="77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2">
                          <a:tint val="77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2">
                          <a:tint val="77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dPt>
                  <c:idx val="0"/>
                  <c:invertIfNegative val="0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77000"/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2">
                            <a:tint val="77000"/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2">
                            <a:tint val="77000"/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l">
                        <a:rot lat="0" lon="0" rev="1200000"/>
                      </a:lightRig>
                    </a:scene3d>
                    <a:sp3d>
                      <a:bevelT w="25400" h="127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1-CE51-C142-A272-E802A918F54A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77000"/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2">
                            <a:tint val="77000"/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2">
                            <a:tint val="77000"/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l">
                        <a:rot lat="0" lon="0" rev="1200000"/>
                      </a:lightRig>
                    </a:scene3d>
                    <a:sp3d>
                      <a:bevelT w="25400" h="127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3-CE51-C142-A272-E802A918F54A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77000"/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2">
                            <a:tint val="77000"/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2">
                            <a:tint val="77000"/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l">
                        <a:rot lat="0" lon="0" rev="1200000"/>
                      </a:lightRig>
                    </a:scene3d>
                    <a:sp3d>
                      <a:bevelT w="25400" h="127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5-CE51-C142-A272-E802A918F54A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77000"/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2">
                            <a:tint val="77000"/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2">
                            <a:tint val="77000"/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l">
                        <a:rot lat="0" lon="0" rev="1200000"/>
                      </a:lightRig>
                    </a:scene3d>
                    <a:sp3d>
                      <a:bevelT w="25400" h="127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7-CE51-C142-A272-E802A918F54A}"/>
                    </c:ext>
                  </c:extLst>
                </c:dPt>
                <c:dPt>
                  <c:idx val="4"/>
                  <c:invertIfNegative val="0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77000"/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2">
                            <a:tint val="77000"/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2">
                            <a:tint val="77000"/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l">
                        <a:rot lat="0" lon="0" rev="1200000"/>
                      </a:lightRig>
                    </a:scene3d>
                    <a:sp3d>
                      <a:bevelT w="25400" h="127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9-CE51-C142-A272-E802A918F54A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400" b="1" i="0" u="none" strike="noStrike" kern="1200" baseline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'Data Validations'!$B$87:$B$92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2019</c:v>
                      </c:pt>
                      <c:pt idx="1">
                        <c:v>2020</c:v>
                      </c:pt>
                      <c:pt idx="2">
                        <c:v>2021</c:v>
                      </c:pt>
                      <c:pt idx="3">
                        <c:v>2022</c:v>
                      </c:pt>
                      <c:pt idx="4">
                        <c:v>2023</c:v>
                      </c:pt>
                      <c:pt idx="5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'Data Validations'!$B$87:$B$91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2019</c:v>
                      </c:pt>
                      <c:pt idx="1">
                        <c:v>2020</c:v>
                      </c:pt>
                      <c:pt idx="2">
                        <c:v>2021</c:v>
                      </c:pt>
                      <c:pt idx="3">
                        <c:v>2022</c:v>
                      </c:pt>
                      <c:pt idx="4">
                        <c:v>2023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7EFF-4FCD-8C8A-BF5208E755DF}"/>
                  </c:ext>
                </c:extLst>
              </c15:ser>
            </c15:filteredBarSeries>
          </c:ext>
        </c:extLst>
      </c:barChart>
      <c:catAx>
        <c:axId val="62959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593648"/>
        <c:crosses val="autoZero"/>
        <c:auto val="1"/>
        <c:lblAlgn val="ctr"/>
        <c:lblOffset val="100"/>
        <c:noMultiLvlLbl val="0"/>
      </c:catAx>
      <c:valAx>
        <c:axId val="629593648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591688"/>
        <c:crosses val="autoZero"/>
        <c:crossBetween val="between"/>
        <c:majorUnit val="25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 i="0" baseline="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2800" b="1" i="0" baseline="0" dirty="0">
                <a:solidFill>
                  <a:sysClr val="windowText" lastClr="000000"/>
                </a:solidFill>
                <a:effectLst/>
              </a:rPr>
              <a:t>Yearly Totals of CTA Matters Received </a:t>
            </a:r>
            <a:endParaRPr lang="en-US" sz="2800" baseline="0" dirty="0">
              <a:solidFill>
                <a:sysClr val="windowText" lastClr="000000"/>
              </a:solidFill>
              <a:effectLst/>
            </a:endParaRPr>
          </a:p>
        </c:rich>
      </c:tx>
      <c:layout>
        <c:manualLayout>
          <c:xMode val="edge"/>
          <c:yMode val="edge"/>
          <c:x val="0.1976053000717905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325386668085526E-2"/>
          <c:y val="0.12133750236103287"/>
          <c:w val="0.94916542510251689"/>
          <c:h val="0.8051910995915485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glow rad="127000">
                <a:schemeClr val="bg1"/>
              </a:glow>
              <a:outerShdw blurRad="50800" dist="50800" dir="5400000" algn="ctr" rotWithShape="0">
                <a:schemeClr val="bg1">
                  <a:lumMod val="9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595937722740127E-3"/>
                  <c:y val="0.17182703453887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5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BC-4A04-BB7A-FC1CFF813C1C}"/>
                </c:ext>
              </c:extLst>
            </c:dLbl>
            <c:dLbl>
              <c:idx val="1"/>
              <c:layout>
                <c:manualLayout>
                  <c:x val="-2.3939065841101907E-3"/>
                  <c:y val="0.23779634244219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5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BC-4A04-BB7A-FC1CFF813C1C}"/>
                </c:ext>
              </c:extLst>
            </c:dLbl>
            <c:dLbl>
              <c:idx val="2"/>
              <c:layout>
                <c:manualLayout>
                  <c:x val="-3.1907414349960665E-3"/>
                  <c:y val="0.224026816508373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5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BC-4A04-BB7A-FC1CFF813C1C}"/>
                </c:ext>
              </c:extLst>
            </c:dLbl>
            <c:dLbl>
              <c:idx val="3"/>
              <c:layout>
                <c:manualLayout>
                  <c:x val="-7.9796886137018051E-4"/>
                  <c:y val="0.322175689760393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5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BC-4A04-BB7A-FC1CFF813C1C}"/>
                </c:ext>
              </c:extLst>
            </c:dLbl>
            <c:dLbl>
              <c:idx val="4"/>
              <c:layout>
                <c:manualLayout>
                  <c:x val="-3.5869844433614449E-3"/>
                  <c:y val="0.3845193508114855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35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84AE298-37F3-417D-8877-345C51A14154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35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5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FBC-4A04-BB7A-FC1CFF813C1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5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FBC-4A04-BB7A-FC1CFF813C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5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'Data Validations'!$B$87:$B$92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'Data Validations'!$C$87:$C$92</c:f>
              <c:numCache>
                <c:formatCode>General</c:formatCode>
                <c:ptCount val="6"/>
                <c:pt idx="0">
                  <c:v>46</c:v>
                </c:pt>
                <c:pt idx="1">
                  <c:v>72</c:v>
                </c:pt>
                <c:pt idx="2">
                  <c:v>71</c:v>
                </c:pt>
                <c:pt idx="3">
                  <c:v>121</c:v>
                </c:pt>
                <c:pt idx="4">
                  <c:v>132</c:v>
                </c:pt>
                <c:pt idx="5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BC-4A04-BB7A-FC1CFF813C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66"/>
        <c:axId val="1933926864"/>
        <c:axId val="1926709984"/>
      </c:barChart>
      <c:catAx>
        <c:axId val="193392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6709984"/>
        <c:crosses val="autoZero"/>
        <c:auto val="1"/>
        <c:lblAlgn val="ctr"/>
        <c:lblOffset val="100"/>
        <c:noMultiLvlLbl val="0"/>
      </c:catAx>
      <c:valAx>
        <c:axId val="192670998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3926864"/>
        <c:crosses val="autoZero"/>
        <c:crossBetween val="between"/>
        <c:majorUnit val="25"/>
      </c:valAx>
      <c:spPr>
        <a:noFill/>
        <a:ln>
          <a:noFill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50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2400" b="1"/>
              <a:t>REPRESENTATION AT WCAT ON CTA APPEALS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481577677627325E-2"/>
          <c:y val="8.7704394349827491E-2"/>
          <c:w val="0.95891607551663605"/>
          <c:h val="0.85150165643217324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6F-46E2-BDF8-0C9FAF99AA6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6F-46E2-BDF8-0C9FAF99AA6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6F-46E2-BDF8-0C9FAF99AA6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6F-46E2-BDF8-0C9FAF99AA6F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E6F-46E2-BDF8-0C9FAF99AA6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6F-46E2-BDF8-0C9FAF99A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'Presentation Charts'!$Y$155:$Y$158</c:f>
              <c:strCache>
                <c:ptCount val="4"/>
                <c:pt idx="0">
                  <c:v>Represented Indigenous Workers</c:v>
                </c:pt>
                <c:pt idx="1">
                  <c:v>Unrepresented Indigenous Workers</c:v>
                </c:pt>
                <c:pt idx="2">
                  <c:v>Represented Indigenous Employers</c:v>
                </c:pt>
                <c:pt idx="3">
                  <c:v>Unrepresented Indigenous Employers</c:v>
                </c:pt>
              </c:strCache>
            </c:strRef>
          </c:cat>
          <c:val>
            <c:numRef>
              <c:f>'Presentation Charts'!$Z$155:$Z$158</c:f>
              <c:numCache>
                <c:formatCode>General</c:formatCode>
                <c:ptCount val="4"/>
                <c:pt idx="0">
                  <c:v>208</c:v>
                </c:pt>
                <c:pt idx="1">
                  <c:v>250</c:v>
                </c:pt>
                <c:pt idx="2">
                  <c:v>26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6F-46E2-BDF8-0C9FAF99AA6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-27"/>
        <c:axId val="153668808"/>
        <c:axId val="153670768"/>
      </c:barChart>
      <c:catAx>
        <c:axId val="153668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70768"/>
        <c:crosses val="autoZero"/>
        <c:auto val="1"/>
        <c:lblAlgn val="ctr"/>
        <c:lblOffset val="100"/>
        <c:noMultiLvlLbl val="0"/>
      </c:catAx>
      <c:valAx>
        <c:axId val="15367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8808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bg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635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039" y="0"/>
            <a:ext cx="3037152" cy="46635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207A885-C2C1-423A-8AE5-5B8E66889CEE}" type="datetimeFigureOut">
              <a:rPr lang="en-CA" smtClean="0"/>
              <a:t>2024-09-17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460"/>
            <a:ext cx="3037152" cy="46635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039" y="8828460"/>
            <a:ext cx="3037152" cy="46635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A2F08DC-2BD6-4B6A-8BEC-EBFC0BB9D1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06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635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635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31F5FE8-09B9-4DED-9851-08A9BA1331A2}" type="datetimeFigureOut">
              <a:rPr lang="en-CA" smtClean="0"/>
              <a:t>2024-09-17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3713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473129"/>
            <a:ext cx="5607050" cy="3659833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460"/>
            <a:ext cx="3037152" cy="46635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828460"/>
            <a:ext cx="3037152" cy="46635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3943FA9-974B-4F8A-90A5-00BA84035E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04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43FA9-974B-4F8A-90A5-00BA84035EE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755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BC1B-1EB2-49ED-A9FC-795F6AA25950}" type="datetime1">
              <a:rPr lang="en-CA" smtClean="0"/>
              <a:t>2024-09-17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F5B531-C282-D54F-75DA-A433E12114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1126950"/>
            <a:ext cx="7286380" cy="83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0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F982-7402-4E88-B7B8-8919535E7559}" type="datetime1">
              <a:rPr lang="en-CA" smtClean="0"/>
              <a:t>2024-09-17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6832638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835A-8E92-435B-A4A7-5D331C3753F9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998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E570-E433-4349-8295-5C358BB646F8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966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30A1-CFF1-4B42-B6C0-46FF78B80ABA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0420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89D3-36E8-4FCE-92C9-E524A100FDA3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3785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1232-2516-427F-8530-237A9CF7A683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8908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8D52-6923-4CD9-9532-AFE25F12069B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1848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0F48-880D-44DD-925F-3D9B3F2DB651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430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2C1-40AC-4D55-82B5-E7707E397D6D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763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DB53-2D91-4E5A-8F98-3239063949EE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63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1767-A4E7-492A-A8D3-75927A858A46}" type="datetime1">
              <a:rPr lang="en-CA" smtClean="0"/>
              <a:t>2024-09-17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387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AC95-5C45-4459-9FE4-F590AD0B242A}" type="datetime1">
              <a:rPr lang="en-CA" smtClean="0"/>
              <a:t>2024-09-17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543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D6C7-76FE-4C2E-9756-C2164756ACEC}" type="datetime1">
              <a:rPr lang="en-CA" smtClean="0"/>
              <a:t>2024-09-17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720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B885-73C8-42C7-B798-271727B822BD}" type="datetime1">
              <a:rPr lang="en-CA" smtClean="0"/>
              <a:t>2024-09-17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40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00F4-71D4-4499-B321-A2282D053BE5}" type="datetime1">
              <a:rPr lang="en-CA" smtClean="0"/>
              <a:t>2024-09-17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586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8C26-BC92-4BEB-B791-10CB89D6F2A9}" type="datetime1">
              <a:rPr lang="en-CA" smtClean="0"/>
              <a:t>2024-09-17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930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5DF982-7402-4E88-B7B8-8919535E7559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F0BBCE-07DB-4635-A69B-6BF9517B90B4}" type="slidenum">
              <a:rPr lang="en-CA" smtClean="0"/>
              <a:t>‹#›</a:t>
            </a:fld>
            <a:endParaRPr lang="en-CA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37461D7-1500-9A1C-B56C-CA8054C5887D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893" y="5718984"/>
            <a:ext cx="1009880" cy="100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4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cat.bc.ca/app/uploads/sites/638/2020/12/Calls_to_Action_Recommendation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0096" y="2404532"/>
            <a:ext cx="5707473" cy="1821239"/>
          </a:xfrm>
        </p:spPr>
        <p:txBody>
          <a:bodyPr/>
          <a:lstStyle/>
          <a:p>
            <a:r>
              <a:rPr lang="en-CA" sz="4400" dirty="0">
                <a:latin typeface="Arial" panose="020B0604020202020204" pitchFamily="34" charset="0"/>
                <a:cs typeface="Arial" panose="020B0604020202020204" pitchFamily="34" charset="0"/>
              </a:rPr>
              <a:t>Calls to Action - Navigators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7240" y="4905003"/>
            <a:ext cx="4198776" cy="1035698"/>
          </a:xfrm>
        </p:spPr>
        <p:txBody>
          <a:bodyPr>
            <a:normAutofit fontScale="85000" lnSpcReduction="2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Debbie Sigurdson, Registrar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Kimberly Ross, Navigator 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September 17, 2024</a:t>
            </a:r>
          </a:p>
        </p:txBody>
      </p:sp>
    </p:spTree>
    <p:extLst>
      <p:ext uri="{BB962C8B-B14F-4D97-AF65-F5344CB8AC3E}">
        <p14:creationId xmlns:p14="http://schemas.microsoft.com/office/powerpoint/2010/main" val="2408359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4AAB19B-5C66-0BD7-BFC8-E7D3B2262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837" y="149291"/>
            <a:ext cx="6001306" cy="106711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B4C612-D188-05BC-6CE9-2550B12F4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546" y="1380931"/>
            <a:ext cx="6577455" cy="4660432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Pandemic – more profound impact on Indigenous appeal participants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and why we are asking “Are you an Indigenous person”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Making contact with the Indigenous appeal participant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Finding support/representation for Indigenous appeal parties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Time:  Understanding the time involved in navigating a CTA appeal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26ADD-75E5-F430-0EFB-E0F11D9E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0433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1E0BE3C-C01F-0E9F-0A48-2E10C7231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404" y="675862"/>
            <a:ext cx="4973216" cy="113306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are we now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8B95AC4-2263-AACE-BE78-FEC147766E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3967" y="478680"/>
            <a:ext cx="3829050" cy="482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C66ECA-BDC2-67F1-EAB0-6F8B6027C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43404" y="2226365"/>
            <a:ext cx="4973216" cy="406510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Indigenous cultural </a:t>
            </a: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mpact </a:t>
            </a: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Identifying elders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Identifying and connecting with external resources who can assist WCAT and Indigenous parties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Continued training</a:t>
            </a:r>
          </a:p>
          <a:p>
            <a:pPr algn="l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D4CBC-0A24-5A7C-1A08-03AABF2B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898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C6CB3-D6A0-DECF-C175-2B5D4C4B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from Community Advisory Council (CAC)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AA1B-E3A4-5C79-8581-CCB19756F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95330"/>
            <a:ext cx="10018713" cy="3876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sz="2800" dirty="0"/>
              <a:t>. Create a “Navigator” to assist Indigenous peoples in their access and interaction with WCAT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CAC recommended that assignment of a “Navigator” to assist Indigenous appellants in providing them with information regarding their access and interaction with WCAT.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Calls_to_Action_Recommendations.pdf (wcat.bc.ca)</a:t>
            </a: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92F25-3DEB-9B7F-744E-4868474EC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11503023" y="5867131"/>
            <a:ext cx="253548" cy="365125"/>
          </a:xfrm>
        </p:spPr>
        <p:txBody>
          <a:bodyPr/>
          <a:lstStyle/>
          <a:p>
            <a:fld id="{5DF0BBCE-07DB-4635-A69B-6BF9517B90B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02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C4B8-A3A8-3FF2-293C-E6FC95A56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49291"/>
            <a:ext cx="10018713" cy="8415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WCAT’s Calls to Action Appeal Program</a:t>
            </a:r>
            <a:r>
              <a:rPr lang="en-US" dirty="0"/>
              <a:t>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479FF8-3126-0335-7C00-1D33A40A7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3</a:t>
            </a:fld>
            <a:endParaRPr lang="en-CA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140465"/>
              </p:ext>
            </p:extLst>
          </p:nvPr>
        </p:nvGraphicFramePr>
        <p:xfrm>
          <a:off x="2672180" y="1837678"/>
          <a:ext cx="6344002" cy="2999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717643F-1A97-4D3A-ABE7-9C54AA0B454E}"/>
              </a:ext>
              <a:ext uri="{147F2762-F138-4A5C-976F-8EAC2B608ADB}">
                <a16:predDERef xmlns:a16="http://schemas.microsoft.com/office/drawing/2014/main" pre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192102"/>
              </p:ext>
            </p:extLst>
          </p:nvPr>
        </p:nvGraphicFramePr>
        <p:xfrm>
          <a:off x="1484311" y="1160206"/>
          <a:ext cx="10186579" cy="470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026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6A0977D-76C2-7D3C-CA54-AACA19E7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67" y="600722"/>
            <a:ext cx="8596668" cy="87133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WCAT Navigators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F88F24-3E90-1570-697A-2724EF76A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68557" y="1977887"/>
            <a:ext cx="4959625" cy="406347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Experienced appeal officers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Indigenous cultural competency training and education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Provide neutral support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EBF0ED9-2288-ABDC-2367-C7EE59B0C5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23967" y="1837412"/>
            <a:ext cx="2903472" cy="2911092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66D92-B9AD-1600-1EF8-FA560767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95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3594B-2FA9-48D8-5970-9254CB8C1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9771" y="394283"/>
            <a:ext cx="7240556" cy="114929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Navigators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4580E-BDA5-2B36-1FCA-2AFBCC497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1943" y="1635854"/>
            <a:ext cx="8393713" cy="4169328"/>
          </a:xfrm>
        </p:spPr>
        <p:txBody>
          <a:bodyPr>
            <a:normAutofit/>
          </a:bodyPr>
          <a:lstStyle/>
          <a:p>
            <a:r>
              <a:rPr lang="en-US" sz="3200" kern="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information through the entire appeal process, ensuring that cultural sensitivities are respected</a:t>
            </a:r>
          </a:p>
          <a:p>
            <a:endParaRPr lang="en-US" kern="0" dirty="0">
              <a:solidFill>
                <a:srgbClr val="0A0A0A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Navigator information sheet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Early assignment of a navigator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First contact call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Additional calls and letters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488C3-3325-2D2E-B5B3-7E274CC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9687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3594B-2FA9-48D8-5970-9254CB8C1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728" y="234893"/>
            <a:ext cx="10018711" cy="113251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Navigators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4580E-BDA5-2B36-1FCA-2AFBCC497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9035" y="789862"/>
            <a:ext cx="8038096" cy="5535437"/>
          </a:xfrm>
        </p:spPr>
        <p:txBody>
          <a:bodyPr>
            <a:normAutofit/>
          </a:bodyPr>
          <a:lstStyle/>
          <a:p>
            <a:r>
              <a:rPr lang="en-US" sz="3200" kern="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 remove barriers so that parties have full and fair access to justice</a:t>
            </a:r>
          </a:p>
          <a:p>
            <a:endParaRPr lang="en-US" kern="0" dirty="0">
              <a:solidFill>
                <a:srgbClr val="0A0A0A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Canvas information on method of appeal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Inquire about supports and/or liaise to find representation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handling memo and early panel assignment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Pre-hearing conferences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additional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488C3-3325-2D2E-B5B3-7E274CC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097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D5719ED-27B0-4AA7-91D5-FF8C001C3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186612"/>
            <a:ext cx="10018711" cy="788114"/>
          </a:xfrm>
        </p:spPr>
        <p:txBody>
          <a:bodyPr>
            <a:normAutofit fontScale="9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2400" kern="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kern="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kern="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Navigators</a:t>
            </a:r>
            <a:b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2AA516E-32DD-D28C-3E6B-57F6CD7FE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693" y="1384183"/>
            <a:ext cx="8190652" cy="4664278"/>
          </a:xfrm>
        </p:spPr>
        <p:txBody>
          <a:bodyPr>
            <a:normAutofit/>
          </a:bodyPr>
          <a:lstStyle/>
          <a:p>
            <a:r>
              <a:rPr lang="en-US" sz="3200" kern="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 with Indigenous parties to create a relationship of trust</a:t>
            </a:r>
          </a:p>
          <a:p>
            <a:pPr algn="l"/>
            <a:endParaRPr lang="en-US" kern="0" dirty="0">
              <a:solidFill>
                <a:srgbClr val="0A0A0A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 calls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at pre-hearing conferences and hearings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cultural accommodations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hearing location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 attendance at oral hearing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Smudging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requests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C7FBD-BFEB-4DD4-20E2-051267964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291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E959C-38AB-DB1A-2784-8BBED9D35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916858"/>
          </a:xfrm>
        </p:spPr>
        <p:txBody>
          <a:bodyPr/>
          <a:lstStyle/>
          <a:p>
            <a:r>
              <a:rPr lang="en-US" dirty="0"/>
              <a:t>Rep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45885-B31D-3977-C849-E9EBEE5F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2" y="1445342"/>
            <a:ext cx="10018713" cy="43458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D97F7-F1B9-25DC-0E58-53346FEB6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835A-8E92-435B-A4A7-5D331C3753F9}" type="datetime1">
              <a:rPr lang="en-CA" smtClean="0"/>
              <a:t>2024-09-17</a:t>
            </a:fld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852E63-BEA6-6779-5D62-3EB9CD95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8</a:t>
            </a:fld>
            <a:endParaRPr lang="en-CA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500-000011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791361"/>
              </p:ext>
            </p:extLst>
          </p:nvPr>
        </p:nvGraphicFramePr>
        <p:xfrm>
          <a:off x="7937" y="-67672"/>
          <a:ext cx="12184063" cy="699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02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30A7205-BA8A-321F-1F65-4E12AD2C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03" y="549469"/>
            <a:ext cx="8596668" cy="103466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83F4715-5653-A7C8-B140-9F200A04D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450" y="1930399"/>
            <a:ext cx="7688063" cy="365365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Navigator Survey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Increase in self-identification of Indigenous appeal participants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Ongoing and enhanced training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Relationship building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Building open communication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C7E95-7EB4-AA91-B68B-3B8DE091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BBCE-07DB-4635-A69B-6BF9517B90B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82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-09-17 BCCAT Presentation - WCAT's CTA Navigator" id="{7E7185B0-E199-4C4C-A4FF-5F62B2ACF812}" vid="{254DC1C8-1D4F-44FB-A660-77EB9B249D99}"/>
    </a:ext>
  </a:extLst>
</a:theme>
</file>

<file path=ppt/theme/theme2.xml><?xml version="1.0" encoding="utf-8"?>
<a:theme xmlns:a="http://schemas.openxmlformats.org/drawingml/2006/main" name="Office Theme">
  <a:themeElements>
    <a:clrScheme name="WCAT">
      <a:dk1>
        <a:srgbClr val="0B0B0B"/>
      </a:dk1>
      <a:lt1>
        <a:srgbClr val="FFFFFF"/>
      </a:lt1>
      <a:dk2>
        <a:srgbClr val="3B4A75"/>
      </a:dk2>
      <a:lt2>
        <a:srgbClr val="798ABB"/>
      </a:lt2>
      <a:accent1>
        <a:srgbClr val="3B4A75"/>
      </a:accent1>
      <a:accent2>
        <a:srgbClr val="86AEB6"/>
      </a:accent2>
      <a:accent3>
        <a:srgbClr val="C8DBD9"/>
      </a:accent3>
      <a:accent4>
        <a:srgbClr val="D8D8D8"/>
      </a:accent4>
      <a:accent5>
        <a:srgbClr val="549975"/>
      </a:accent5>
      <a:accent6>
        <a:srgbClr val="CAC144"/>
      </a:accent6>
      <a:hlink>
        <a:srgbClr val="549975"/>
      </a:hlink>
      <a:folHlink>
        <a:srgbClr val="95C4AC"/>
      </a:folHlink>
    </a:clrScheme>
    <a:fontScheme name="Inter">
      <a:majorFont>
        <a:latin typeface="Inter"/>
        <a:ea typeface=""/>
        <a:cs typeface=""/>
      </a:majorFont>
      <a:minorFont>
        <a:latin typeface="Int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WCAT">
      <a:dk1>
        <a:srgbClr val="0B0B0B"/>
      </a:dk1>
      <a:lt1>
        <a:srgbClr val="FFFFFF"/>
      </a:lt1>
      <a:dk2>
        <a:srgbClr val="3B4A75"/>
      </a:dk2>
      <a:lt2>
        <a:srgbClr val="798ABB"/>
      </a:lt2>
      <a:accent1>
        <a:srgbClr val="3B4A75"/>
      </a:accent1>
      <a:accent2>
        <a:srgbClr val="86AEB6"/>
      </a:accent2>
      <a:accent3>
        <a:srgbClr val="C8DBD9"/>
      </a:accent3>
      <a:accent4>
        <a:srgbClr val="D8D8D8"/>
      </a:accent4>
      <a:accent5>
        <a:srgbClr val="549975"/>
      </a:accent5>
      <a:accent6>
        <a:srgbClr val="CAC144"/>
      </a:accent6>
      <a:hlink>
        <a:srgbClr val="549975"/>
      </a:hlink>
      <a:folHlink>
        <a:srgbClr val="95C4AC"/>
      </a:folHlink>
    </a:clrScheme>
    <a:fontScheme name="Inter">
      <a:majorFont>
        <a:latin typeface="Inter"/>
        <a:ea typeface=""/>
        <a:cs typeface=""/>
      </a:majorFont>
      <a:minorFont>
        <a:latin typeface="Int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817bdce-356e-43f7-bfae-6340227c6144">WCAT-1813535519-5</_dlc_DocId>
    <_dlc_DocIdUrl xmlns="b817bdce-356e-43f7-bfae-6340227c6144">
      <Url>https://wcbbc.sharepoint.com/sites/WCAT/WCATConnect/_layouts/15/DocIdRedir.aspx?ID=WCAT-1813535519-5</Url>
      <Description>WCAT-1813535519-5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4BFD66ACEA59419864AFBDFB2089CB" ma:contentTypeVersion="3" ma:contentTypeDescription="Create a new document." ma:contentTypeScope="" ma:versionID="9d338064c21b2cf12dd03e45024bdd6a">
  <xsd:schema xmlns:xsd="http://www.w3.org/2001/XMLSchema" xmlns:xs="http://www.w3.org/2001/XMLSchema" xmlns:p="http://schemas.microsoft.com/office/2006/metadata/properties" xmlns:ns2="8bfbee90-7135-4e38-98dc-0a6b792aaa6d" xmlns:ns3="b817bdce-356e-43f7-bfae-6340227c6144" targetNamespace="http://schemas.microsoft.com/office/2006/metadata/properties" ma:root="true" ma:fieldsID="f7d1f8f4daf0cd777655f6fd0066d278" ns2:_="" ns3:_="">
    <xsd:import namespace="8bfbee90-7135-4e38-98dc-0a6b792aaa6d"/>
    <xsd:import namespace="b817bdce-356e-43f7-bfae-6340227c61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_dlc_DocId" minOccurs="0"/>
                <xsd:element ref="ns3:_dlc_DocIdUrl" minOccurs="0"/>
                <xsd:element ref="ns3:_dlc_DocIdPersistId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fbee90-7135-4e38-98dc-0a6b792aa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17bdce-356e-43f7-bfae-6340227c614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3F870E6-7A79-43AB-959F-F458D662B898}">
  <ds:schemaRefs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b817bdce-356e-43f7-bfae-6340227c6144"/>
    <ds:schemaRef ds:uri="8bfbee90-7135-4e38-98dc-0a6b792aaa6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EFE2AB3-CAB1-45C6-949E-6758D59CE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B6C616-DDD9-4CA8-86DD-5C40C03E2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fbee90-7135-4e38-98dc-0a6b792aaa6d"/>
    <ds:schemaRef ds:uri="b817bdce-356e-43f7-bfae-6340227c61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FFAFCFD-7961-4A7F-A0FB-BC064E31EDE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338</Words>
  <Application>Microsoft Macintosh PowerPoint</Application>
  <PresentationFormat>Widescreen</PresentationFormat>
  <Paragraphs>74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Inter</vt:lpstr>
      <vt:lpstr>Symbol</vt:lpstr>
      <vt:lpstr>Parallax</vt:lpstr>
      <vt:lpstr>Calls to Action - Navigators</vt:lpstr>
      <vt:lpstr>Recommendations from Community Advisory Council (CAC)</vt:lpstr>
      <vt:lpstr>WCAT’s Calls to Action Appeal Program </vt:lpstr>
      <vt:lpstr>WCAT Navigators</vt:lpstr>
      <vt:lpstr>Navigators</vt:lpstr>
      <vt:lpstr>Navigators</vt:lpstr>
      <vt:lpstr>    Navigators  </vt:lpstr>
      <vt:lpstr>Rep</vt:lpstr>
      <vt:lpstr>Successes</vt:lpstr>
      <vt:lpstr>Challenges</vt:lpstr>
      <vt:lpstr>Where are we now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Clement</dc:creator>
  <cp:lastModifiedBy>LIsa Clement</cp:lastModifiedBy>
  <cp:revision>1</cp:revision>
  <cp:lastPrinted>2024-05-15T21:06:31Z</cp:lastPrinted>
  <dcterms:created xsi:type="dcterms:W3CDTF">2024-09-17T19:47:49Z</dcterms:created>
  <dcterms:modified xsi:type="dcterms:W3CDTF">2024-09-17T19:48:18Z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0x010100A34BFD66ACEA59419864AFBDFB2089CB</vt:lpwstr>
  </property>
  <property fmtid="{D5CDD505-2E9C-101B-9397-08002B2CF9AE}" pid="3" name="_dlc_DocIdItemGuid">
    <vt:lpwstr>1d5e16ec-e239-4a2e-9d92-5bad103b2d75</vt:lpwstr>
  </property>
</Properties>
</file>