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36" r:id="rId1"/>
  </p:sldMasterIdLst>
  <p:notesMasterIdLst>
    <p:notesMasterId r:id="rId17"/>
  </p:notesMasterIdLst>
  <p:sldIdLst>
    <p:sldId id="256" r:id="rId2"/>
    <p:sldId id="282" r:id="rId3"/>
    <p:sldId id="273" r:id="rId4"/>
    <p:sldId id="257" r:id="rId5"/>
    <p:sldId id="278" r:id="rId6"/>
    <p:sldId id="268" r:id="rId7"/>
    <p:sldId id="258" r:id="rId8"/>
    <p:sldId id="263" r:id="rId9"/>
    <p:sldId id="272" r:id="rId10"/>
    <p:sldId id="267" r:id="rId11"/>
    <p:sldId id="275" r:id="rId12"/>
    <p:sldId id="280" r:id="rId13"/>
    <p:sldId id="279" r:id="rId14"/>
    <p:sldId id="281" r:id="rId15"/>
    <p:sldId id="277" r:id="rId1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ele-Adedeji, Kiki CRT:EX" initials="DKC" lastIdx="1" clrIdx="0">
    <p:extLst>
      <p:ext uri="{19B8F6BF-5375-455C-9EA6-DF929625EA0E}">
        <p15:presenceInfo xmlns:p15="http://schemas.microsoft.com/office/powerpoint/2012/main" userId="S::Kiki.DeleAdedeji@crtbc.ca::76cbf7ae-8180-4c74-8312-c271c2da44c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69935" autoAdjust="0"/>
  </p:normalViewPr>
  <p:slideViewPr>
    <p:cSldViewPr snapToGrid="0">
      <p:cViewPr varScale="1">
        <p:scale>
          <a:sx n="67" d="100"/>
          <a:sy n="67" d="100"/>
        </p:scale>
        <p:origin x="1296"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svg"/><Relationship Id="rId1" Type="http://schemas.openxmlformats.org/officeDocument/2006/relationships/image" Target="../media/image6.png"/><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diagrams/_rels/data2.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svg"/><Relationship Id="rId1" Type="http://schemas.openxmlformats.org/officeDocument/2006/relationships/image" Target="../media/image14.png"/><Relationship Id="rId6" Type="http://schemas.openxmlformats.org/officeDocument/2006/relationships/image" Target="../media/image19.svg"/><Relationship Id="rId5" Type="http://schemas.openxmlformats.org/officeDocument/2006/relationships/image" Target="../media/image18.png"/><Relationship Id="rId10" Type="http://schemas.openxmlformats.org/officeDocument/2006/relationships/image" Target="../media/image23.svg"/><Relationship Id="rId4" Type="http://schemas.openxmlformats.org/officeDocument/2006/relationships/image" Target="../media/image17.svg"/><Relationship Id="rId9" Type="http://schemas.openxmlformats.org/officeDocument/2006/relationships/image" Target="../media/image22.png"/></Relationships>
</file>

<file path=ppt/diagrams/_rels/drawing1.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svg"/><Relationship Id="rId1" Type="http://schemas.openxmlformats.org/officeDocument/2006/relationships/image" Target="../media/image6.png"/><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diagrams/_rels/drawing2.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svg"/><Relationship Id="rId1" Type="http://schemas.openxmlformats.org/officeDocument/2006/relationships/image" Target="../media/image14.png"/><Relationship Id="rId6" Type="http://schemas.openxmlformats.org/officeDocument/2006/relationships/image" Target="../media/image19.svg"/><Relationship Id="rId5" Type="http://schemas.openxmlformats.org/officeDocument/2006/relationships/image" Target="../media/image18.png"/><Relationship Id="rId10" Type="http://schemas.openxmlformats.org/officeDocument/2006/relationships/image" Target="../media/image23.svg"/><Relationship Id="rId4" Type="http://schemas.openxmlformats.org/officeDocument/2006/relationships/image" Target="../media/image17.svg"/><Relationship Id="rId9" Type="http://schemas.openxmlformats.org/officeDocument/2006/relationships/image" Target="../media/image22.png"/></Relationships>
</file>

<file path=ppt/diagrams/colors1.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A8E540D-8C71-4BDD-B211-F38CE5F3800B}"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F2F6E163-80C9-45CA-B7D8-606765D72C4F}">
      <dgm:prSet/>
      <dgm:spPr/>
      <dgm:t>
        <a:bodyPr/>
        <a:lstStyle/>
        <a:p>
          <a:r>
            <a:rPr lang="en-CA" dirty="0"/>
            <a:t>Provide Information and answer questions about each stage of the CRT process</a:t>
          </a:r>
          <a:endParaRPr lang="en-US" dirty="0"/>
        </a:p>
      </dgm:t>
    </dgm:pt>
    <dgm:pt modelId="{C51BF5B4-2D28-42D8-B1A1-D240475A70AA}" type="parTrans" cxnId="{B7F935FF-1A41-4131-A57B-12DE7BA200F2}">
      <dgm:prSet/>
      <dgm:spPr/>
      <dgm:t>
        <a:bodyPr/>
        <a:lstStyle/>
        <a:p>
          <a:endParaRPr lang="en-US"/>
        </a:p>
      </dgm:t>
    </dgm:pt>
    <dgm:pt modelId="{C2DFF1BC-BD8C-4D4C-9996-BC08188A431F}" type="sibTrans" cxnId="{B7F935FF-1A41-4131-A57B-12DE7BA200F2}">
      <dgm:prSet/>
      <dgm:spPr/>
      <dgm:t>
        <a:bodyPr/>
        <a:lstStyle/>
        <a:p>
          <a:endParaRPr lang="en-US"/>
        </a:p>
      </dgm:t>
    </dgm:pt>
    <dgm:pt modelId="{7A7BE61D-A514-41C9-9084-712B8D3D1F54}">
      <dgm:prSet/>
      <dgm:spPr/>
      <dgm:t>
        <a:bodyPr/>
        <a:lstStyle/>
        <a:p>
          <a:r>
            <a:rPr lang="en-CA"/>
            <a:t>Support during the CRT process </a:t>
          </a:r>
          <a:endParaRPr lang="en-US"/>
        </a:p>
      </dgm:t>
    </dgm:pt>
    <dgm:pt modelId="{D5E10FBE-ACAB-4E01-B8A8-75C0AE2AC3CB}" type="parTrans" cxnId="{ACD5B801-DA4F-4D26-B805-92F33CB1F2B8}">
      <dgm:prSet/>
      <dgm:spPr/>
      <dgm:t>
        <a:bodyPr/>
        <a:lstStyle/>
        <a:p>
          <a:endParaRPr lang="en-US"/>
        </a:p>
      </dgm:t>
    </dgm:pt>
    <dgm:pt modelId="{CC027A18-E670-459E-941D-58755520F863}" type="sibTrans" cxnId="{ACD5B801-DA4F-4D26-B805-92F33CB1F2B8}">
      <dgm:prSet/>
      <dgm:spPr/>
      <dgm:t>
        <a:bodyPr/>
        <a:lstStyle/>
        <a:p>
          <a:endParaRPr lang="en-US"/>
        </a:p>
      </dgm:t>
    </dgm:pt>
    <dgm:pt modelId="{9EC394B8-83B1-41CE-9FA9-914EE0F9B844}">
      <dgm:prSet/>
      <dgm:spPr/>
      <dgm:t>
        <a:bodyPr/>
        <a:lstStyle/>
        <a:p>
          <a:r>
            <a:rPr lang="en-CA" dirty="0"/>
            <a:t>Information regarding legal resources or other places where they can get help with their legal problems/inquiries </a:t>
          </a:r>
          <a:endParaRPr lang="en-US" dirty="0"/>
        </a:p>
      </dgm:t>
    </dgm:pt>
    <dgm:pt modelId="{790DB1E9-7C1F-4159-9FAE-29DF861F4263}" type="parTrans" cxnId="{376A0F4B-E000-4F7D-857A-D1F878CFB2AF}">
      <dgm:prSet/>
      <dgm:spPr/>
      <dgm:t>
        <a:bodyPr/>
        <a:lstStyle/>
        <a:p>
          <a:endParaRPr lang="en-US"/>
        </a:p>
      </dgm:t>
    </dgm:pt>
    <dgm:pt modelId="{F9F9A34C-7D95-4545-8F8D-8F2281312035}" type="sibTrans" cxnId="{376A0F4B-E000-4F7D-857A-D1F878CFB2AF}">
      <dgm:prSet/>
      <dgm:spPr/>
      <dgm:t>
        <a:bodyPr/>
        <a:lstStyle/>
        <a:p>
          <a:endParaRPr lang="en-US"/>
        </a:p>
      </dgm:t>
    </dgm:pt>
    <dgm:pt modelId="{546406B9-91AD-498A-97E7-1D975FAC0CC0}">
      <dgm:prSet/>
      <dgm:spPr/>
      <dgm:t>
        <a:bodyPr/>
        <a:lstStyle/>
        <a:p>
          <a:r>
            <a:rPr lang="en-CA" dirty="0"/>
            <a:t>Help with navigating the CRT forms and assistance with uploading evidence and arguments into the CRT online platform</a:t>
          </a:r>
          <a:endParaRPr lang="en-US" dirty="0"/>
        </a:p>
      </dgm:t>
    </dgm:pt>
    <dgm:pt modelId="{A36AC026-336C-4BCC-A834-CEABF3F8B617}" type="parTrans" cxnId="{8F2AD875-433E-4524-A541-21C0BAA936CB}">
      <dgm:prSet/>
      <dgm:spPr/>
      <dgm:t>
        <a:bodyPr/>
        <a:lstStyle/>
        <a:p>
          <a:endParaRPr lang="en-US"/>
        </a:p>
      </dgm:t>
    </dgm:pt>
    <dgm:pt modelId="{B07B1D87-B51E-47E3-B973-DB5D86465165}" type="sibTrans" cxnId="{8F2AD875-433E-4524-A541-21C0BAA936CB}">
      <dgm:prSet/>
      <dgm:spPr/>
      <dgm:t>
        <a:bodyPr/>
        <a:lstStyle/>
        <a:p>
          <a:endParaRPr lang="en-US"/>
        </a:p>
      </dgm:t>
    </dgm:pt>
    <dgm:pt modelId="{35B3E46C-910E-4BED-B7F9-C9EBBBE64A94}" type="pres">
      <dgm:prSet presAssocID="{EA8E540D-8C71-4BDD-B211-F38CE5F3800B}" presName="root" presStyleCnt="0">
        <dgm:presLayoutVars>
          <dgm:dir/>
          <dgm:resizeHandles val="exact"/>
        </dgm:presLayoutVars>
      </dgm:prSet>
      <dgm:spPr/>
    </dgm:pt>
    <dgm:pt modelId="{565E5353-7C24-484E-AE2A-D74613210EEF}" type="pres">
      <dgm:prSet presAssocID="{F2F6E163-80C9-45CA-B7D8-606765D72C4F}" presName="compNode" presStyleCnt="0"/>
      <dgm:spPr/>
    </dgm:pt>
    <dgm:pt modelId="{E1274D3C-77AB-406A-8887-369A0FB96118}" type="pres">
      <dgm:prSet presAssocID="{F2F6E163-80C9-45CA-B7D8-606765D72C4F}" presName="bgRect" presStyleLbl="bgShp" presStyleIdx="0" presStyleCnt="4"/>
      <dgm:spPr/>
    </dgm:pt>
    <dgm:pt modelId="{B5DFC79A-9B1E-4F31-9133-32A72151ED63}" type="pres">
      <dgm:prSet presAssocID="{F2F6E163-80C9-45CA-B7D8-606765D72C4F}"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elp"/>
        </a:ext>
      </dgm:extLst>
    </dgm:pt>
    <dgm:pt modelId="{DCC48C00-D222-444D-ABF5-D13330ED9FA9}" type="pres">
      <dgm:prSet presAssocID="{F2F6E163-80C9-45CA-B7D8-606765D72C4F}" presName="spaceRect" presStyleCnt="0"/>
      <dgm:spPr/>
    </dgm:pt>
    <dgm:pt modelId="{2BB5B8DC-C0E0-4726-9EC2-E540A05F7117}" type="pres">
      <dgm:prSet presAssocID="{F2F6E163-80C9-45CA-B7D8-606765D72C4F}" presName="parTx" presStyleLbl="revTx" presStyleIdx="0" presStyleCnt="4">
        <dgm:presLayoutVars>
          <dgm:chMax val="0"/>
          <dgm:chPref val="0"/>
        </dgm:presLayoutVars>
      </dgm:prSet>
      <dgm:spPr/>
    </dgm:pt>
    <dgm:pt modelId="{14C81933-5429-47BE-A667-DA9711E1FB7A}" type="pres">
      <dgm:prSet presAssocID="{C2DFF1BC-BD8C-4D4C-9996-BC08188A431F}" presName="sibTrans" presStyleCnt="0"/>
      <dgm:spPr/>
    </dgm:pt>
    <dgm:pt modelId="{663C3945-D745-4A53-A6F3-B17F16BD2709}" type="pres">
      <dgm:prSet presAssocID="{7A7BE61D-A514-41C9-9084-712B8D3D1F54}" presName="compNode" presStyleCnt="0"/>
      <dgm:spPr/>
    </dgm:pt>
    <dgm:pt modelId="{596C0EE3-9AC4-4A59-BF7B-A7309D509486}" type="pres">
      <dgm:prSet presAssocID="{7A7BE61D-A514-41C9-9084-712B8D3D1F54}" presName="bgRect" presStyleLbl="bgShp" presStyleIdx="1" presStyleCnt="4"/>
      <dgm:spPr/>
    </dgm:pt>
    <dgm:pt modelId="{A4C2CEF7-818D-4FE3-A1F5-A922CC297CCD}" type="pres">
      <dgm:prSet presAssocID="{7A7BE61D-A514-41C9-9084-712B8D3D1F54}"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all center"/>
        </a:ext>
      </dgm:extLst>
    </dgm:pt>
    <dgm:pt modelId="{C5D0C7B2-488B-4E06-A661-C66161E1601A}" type="pres">
      <dgm:prSet presAssocID="{7A7BE61D-A514-41C9-9084-712B8D3D1F54}" presName="spaceRect" presStyleCnt="0"/>
      <dgm:spPr/>
    </dgm:pt>
    <dgm:pt modelId="{6BF14F9E-DB02-483E-8385-3AF06F91216B}" type="pres">
      <dgm:prSet presAssocID="{7A7BE61D-A514-41C9-9084-712B8D3D1F54}" presName="parTx" presStyleLbl="revTx" presStyleIdx="1" presStyleCnt="4">
        <dgm:presLayoutVars>
          <dgm:chMax val="0"/>
          <dgm:chPref val="0"/>
        </dgm:presLayoutVars>
      </dgm:prSet>
      <dgm:spPr/>
    </dgm:pt>
    <dgm:pt modelId="{2CEC6B9B-8C47-4EE2-85C2-49A39CE0D4E8}" type="pres">
      <dgm:prSet presAssocID="{CC027A18-E670-459E-941D-58755520F863}" presName="sibTrans" presStyleCnt="0"/>
      <dgm:spPr/>
    </dgm:pt>
    <dgm:pt modelId="{528DF140-D405-4297-8E83-CC5720895BCC}" type="pres">
      <dgm:prSet presAssocID="{9EC394B8-83B1-41CE-9FA9-914EE0F9B844}" presName="compNode" presStyleCnt="0"/>
      <dgm:spPr/>
    </dgm:pt>
    <dgm:pt modelId="{638954DF-E496-4E78-87DC-DAA6CDC2829A}" type="pres">
      <dgm:prSet presAssocID="{9EC394B8-83B1-41CE-9FA9-914EE0F9B844}" presName="bgRect" presStyleLbl="bgShp" presStyleIdx="2" presStyleCnt="4"/>
      <dgm:spPr/>
    </dgm:pt>
    <dgm:pt modelId="{A2F85F49-07D9-4439-B002-D2E3C23A0EE2}" type="pres">
      <dgm:prSet presAssocID="{9EC394B8-83B1-41CE-9FA9-914EE0F9B844}"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Gavel"/>
        </a:ext>
      </dgm:extLst>
    </dgm:pt>
    <dgm:pt modelId="{ABD50887-B5AA-4DA4-B689-542BA9C41250}" type="pres">
      <dgm:prSet presAssocID="{9EC394B8-83B1-41CE-9FA9-914EE0F9B844}" presName="spaceRect" presStyleCnt="0"/>
      <dgm:spPr/>
    </dgm:pt>
    <dgm:pt modelId="{243E9B36-42BA-4FE9-B0DA-8E0B6B9CFA3D}" type="pres">
      <dgm:prSet presAssocID="{9EC394B8-83B1-41CE-9FA9-914EE0F9B844}" presName="parTx" presStyleLbl="revTx" presStyleIdx="2" presStyleCnt="4">
        <dgm:presLayoutVars>
          <dgm:chMax val="0"/>
          <dgm:chPref val="0"/>
        </dgm:presLayoutVars>
      </dgm:prSet>
      <dgm:spPr/>
    </dgm:pt>
    <dgm:pt modelId="{546DD60C-D078-4EF4-A55F-F56B29E351C4}" type="pres">
      <dgm:prSet presAssocID="{F9F9A34C-7D95-4545-8F8D-8F2281312035}" presName="sibTrans" presStyleCnt="0"/>
      <dgm:spPr/>
    </dgm:pt>
    <dgm:pt modelId="{8BBACFB0-3544-49FD-B1C4-5A671C8EBDE0}" type="pres">
      <dgm:prSet presAssocID="{546406B9-91AD-498A-97E7-1D975FAC0CC0}" presName="compNode" presStyleCnt="0"/>
      <dgm:spPr/>
    </dgm:pt>
    <dgm:pt modelId="{97043878-BDF1-4135-B906-8AFABCBBDA3C}" type="pres">
      <dgm:prSet presAssocID="{546406B9-91AD-498A-97E7-1D975FAC0CC0}" presName="bgRect" presStyleLbl="bgShp" presStyleIdx="3" presStyleCnt="4"/>
      <dgm:spPr/>
    </dgm:pt>
    <dgm:pt modelId="{5F832591-1EF5-4DB8-BB67-F1A48337AC1C}" type="pres">
      <dgm:prSet presAssocID="{546406B9-91AD-498A-97E7-1D975FAC0CC0}"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Laptop"/>
        </a:ext>
      </dgm:extLst>
    </dgm:pt>
    <dgm:pt modelId="{B6F6321B-A2AE-4C87-B405-34538555050D}" type="pres">
      <dgm:prSet presAssocID="{546406B9-91AD-498A-97E7-1D975FAC0CC0}" presName="spaceRect" presStyleCnt="0"/>
      <dgm:spPr/>
    </dgm:pt>
    <dgm:pt modelId="{1FE34384-5026-4A08-BBAD-EAE1F4A7437E}" type="pres">
      <dgm:prSet presAssocID="{546406B9-91AD-498A-97E7-1D975FAC0CC0}" presName="parTx" presStyleLbl="revTx" presStyleIdx="3" presStyleCnt="4">
        <dgm:presLayoutVars>
          <dgm:chMax val="0"/>
          <dgm:chPref val="0"/>
        </dgm:presLayoutVars>
      </dgm:prSet>
      <dgm:spPr/>
    </dgm:pt>
  </dgm:ptLst>
  <dgm:cxnLst>
    <dgm:cxn modelId="{ACD5B801-DA4F-4D26-B805-92F33CB1F2B8}" srcId="{EA8E540D-8C71-4BDD-B211-F38CE5F3800B}" destId="{7A7BE61D-A514-41C9-9084-712B8D3D1F54}" srcOrd="1" destOrd="0" parTransId="{D5E10FBE-ACAB-4E01-B8A8-75C0AE2AC3CB}" sibTransId="{CC027A18-E670-459E-941D-58755520F863}"/>
    <dgm:cxn modelId="{7FC61B2F-3246-4061-A467-63A9B8BB9B5D}" type="presOf" srcId="{9EC394B8-83B1-41CE-9FA9-914EE0F9B844}" destId="{243E9B36-42BA-4FE9-B0DA-8E0B6B9CFA3D}" srcOrd="0" destOrd="0" presId="urn:microsoft.com/office/officeart/2018/2/layout/IconVerticalSolidList"/>
    <dgm:cxn modelId="{376A0F4B-E000-4F7D-857A-D1F878CFB2AF}" srcId="{EA8E540D-8C71-4BDD-B211-F38CE5F3800B}" destId="{9EC394B8-83B1-41CE-9FA9-914EE0F9B844}" srcOrd="2" destOrd="0" parTransId="{790DB1E9-7C1F-4159-9FAE-29DF861F4263}" sibTransId="{F9F9A34C-7D95-4545-8F8D-8F2281312035}"/>
    <dgm:cxn modelId="{BB5C104D-60D1-48BA-83B4-2C22B4659EE8}" type="presOf" srcId="{546406B9-91AD-498A-97E7-1D975FAC0CC0}" destId="{1FE34384-5026-4A08-BBAD-EAE1F4A7437E}" srcOrd="0" destOrd="0" presId="urn:microsoft.com/office/officeart/2018/2/layout/IconVerticalSolidList"/>
    <dgm:cxn modelId="{8F2AD875-433E-4524-A541-21C0BAA936CB}" srcId="{EA8E540D-8C71-4BDD-B211-F38CE5F3800B}" destId="{546406B9-91AD-498A-97E7-1D975FAC0CC0}" srcOrd="3" destOrd="0" parTransId="{A36AC026-336C-4BCC-A834-CEABF3F8B617}" sibTransId="{B07B1D87-B51E-47E3-B973-DB5D86465165}"/>
    <dgm:cxn modelId="{B3FB25A0-85EB-4755-BB3D-14518F8F23FB}" type="presOf" srcId="{7A7BE61D-A514-41C9-9084-712B8D3D1F54}" destId="{6BF14F9E-DB02-483E-8385-3AF06F91216B}" srcOrd="0" destOrd="0" presId="urn:microsoft.com/office/officeart/2018/2/layout/IconVerticalSolidList"/>
    <dgm:cxn modelId="{BCCE4FB9-6C33-49F4-B0C7-B2AF61FA793A}" type="presOf" srcId="{EA8E540D-8C71-4BDD-B211-F38CE5F3800B}" destId="{35B3E46C-910E-4BED-B7F9-C9EBBBE64A94}" srcOrd="0" destOrd="0" presId="urn:microsoft.com/office/officeart/2018/2/layout/IconVerticalSolidList"/>
    <dgm:cxn modelId="{5D6ECBFC-511F-4FDA-82C7-568126BD4D43}" type="presOf" srcId="{F2F6E163-80C9-45CA-B7D8-606765D72C4F}" destId="{2BB5B8DC-C0E0-4726-9EC2-E540A05F7117}" srcOrd="0" destOrd="0" presId="urn:microsoft.com/office/officeart/2018/2/layout/IconVerticalSolidList"/>
    <dgm:cxn modelId="{B7F935FF-1A41-4131-A57B-12DE7BA200F2}" srcId="{EA8E540D-8C71-4BDD-B211-F38CE5F3800B}" destId="{F2F6E163-80C9-45CA-B7D8-606765D72C4F}" srcOrd="0" destOrd="0" parTransId="{C51BF5B4-2D28-42D8-B1A1-D240475A70AA}" sibTransId="{C2DFF1BC-BD8C-4D4C-9996-BC08188A431F}"/>
    <dgm:cxn modelId="{0FA4ECD9-B7C0-4CD8-AB93-AEDF1B9B30EE}" type="presParOf" srcId="{35B3E46C-910E-4BED-B7F9-C9EBBBE64A94}" destId="{565E5353-7C24-484E-AE2A-D74613210EEF}" srcOrd="0" destOrd="0" presId="urn:microsoft.com/office/officeart/2018/2/layout/IconVerticalSolidList"/>
    <dgm:cxn modelId="{875BDC1F-0D71-4BE2-AAD7-CFDE47DA676B}" type="presParOf" srcId="{565E5353-7C24-484E-AE2A-D74613210EEF}" destId="{E1274D3C-77AB-406A-8887-369A0FB96118}" srcOrd="0" destOrd="0" presId="urn:microsoft.com/office/officeart/2018/2/layout/IconVerticalSolidList"/>
    <dgm:cxn modelId="{E0A35B24-51DC-47E9-A455-40C0FF2C6463}" type="presParOf" srcId="{565E5353-7C24-484E-AE2A-D74613210EEF}" destId="{B5DFC79A-9B1E-4F31-9133-32A72151ED63}" srcOrd="1" destOrd="0" presId="urn:microsoft.com/office/officeart/2018/2/layout/IconVerticalSolidList"/>
    <dgm:cxn modelId="{A259727E-B735-424F-AFDF-EEF7194DFA41}" type="presParOf" srcId="{565E5353-7C24-484E-AE2A-D74613210EEF}" destId="{DCC48C00-D222-444D-ABF5-D13330ED9FA9}" srcOrd="2" destOrd="0" presId="urn:microsoft.com/office/officeart/2018/2/layout/IconVerticalSolidList"/>
    <dgm:cxn modelId="{D1DED63F-E48C-43C8-9152-98A23ADB88C5}" type="presParOf" srcId="{565E5353-7C24-484E-AE2A-D74613210EEF}" destId="{2BB5B8DC-C0E0-4726-9EC2-E540A05F7117}" srcOrd="3" destOrd="0" presId="urn:microsoft.com/office/officeart/2018/2/layout/IconVerticalSolidList"/>
    <dgm:cxn modelId="{C66E7BE6-0E5B-4E66-B01B-F519C6C39331}" type="presParOf" srcId="{35B3E46C-910E-4BED-B7F9-C9EBBBE64A94}" destId="{14C81933-5429-47BE-A667-DA9711E1FB7A}" srcOrd="1" destOrd="0" presId="urn:microsoft.com/office/officeart/2018/2/layout/IconVerticalSolidList"/>
    <dgm:cxn modelId="{4B3BEF28-2BE8-4540-8D3C-96890B3D461F}" type="presParOf" srcId="{35B3E46C-910E-4BED-B7F9-C9EBBBE64A94}" destId="{663C3945-D745-4A53-A6F3-B17F16BD2709}" srcOrd="2" destOrd="0" presId="urn:microsoft.com/office/officeart/2018/2/layout/IconVerticalSolidList"/>
    <dgm:cxn modelId="{5D503686-677E-456B-8CD6-EB7A4997656D}" type="presParOf" srcId="{663C3945-D745-4A53-A6F3-B17F16BD2709}" destId="{596C0EE3-9AC4-4A59-BF7B-A7309D509486}" srcOrd="0" destOrd="0" presId="urn:microsoft.com/office/officeart/2018/2/layout/IconVerticalSolidList"/>
    <dgm:cxn modelId="{913395C0-5E2E-40EC-AD8A-5D29B868DF57}" type="presParOf" srcId="{663C3945-D745-4A53-A6F3-B17F16BD2709}" destId="{A4C2CEF7-818D-4FE3-A1F5-A922CC297CCD}" srcOrd="1" destOrd="0" presId="urn:microsoft.com/office/officeart/2018/2/layout/IconVerticalSolidList"/>
    <dgm:cxn modelId="{E005809D-08EF-4B4E-8492-EDF616EE9A18}" type="presParOf" srcId="{663C3945-D745-4A53-A6F3-B17F16BD2709}" destId="{C5D0C7B2-488B-4E06-A661-C66161E1601A}" srcOrd="2" destOrd="0" presId="urn:microsoft.com/office/officeart/2018/2/layout/IconVerticalSolidList"/>
    <dgm:cxn modelId="{C5749C49-1BBB-462F-9E0C-DDD7368BC2B6}" type="presParOf" srcId="{663C3945-D745-4A53-A6F3-B17F16BD2709}" destId="{6BF14F9E-DB02-483E-8385-3AF06F91216B}" srcOrd="3" destOrd="0" presId="urn:microsoft.com/office/officeart/2018/2/layout/IconVerticalSolidList"/>
    <dgm:cxn modelId="{D89754CD-287D-4C66-A837-CD4374EC9B89}" type="presParOf" srcId="{35B3E46C-910E-4BED-B7F9-C9EBBBE64A94}" destId="{2CEC6B9B-8C47-4EE2-85C2-49A39CE0D4E8}" srcOrd="3" destOrd="0" presId="urn:microsoft.com/office/officeart/2018/2/layout/IconVerticalSolidList"/>
    <dgm:cxn modelId="{8F460AE4-DFCE-4593-9E2E-89D31D5D05BC}" type="presParOf" srcId="{35B3E46C-910E-4BED-B7F9-C9EBBBE64A94}" destId="{528DF140-D405-4297-8E83-CC5720895BCC}" srcOrd="4" destOrd="0" presId="urn:microsoft.com/office/officeart/2018/2/layout/IconVerticalSolidList"/>
    <dgm:cxn modelId="{24D53C40-D9E3-459D-8DA0-76146764EE91}" type="presParOf" srcId="{528DF140-D405-4297-8E83-CC5720895BCC}" destId="{638954DF-E496-4E78-87DC-DAA6CDC2829A}" srcOrd="0" destOrd="0" presId="urn:microsoft.com/office/officeart/2018/2/layout/IconVerticalSolidList"/>
    <dgm:cxn modelId="{BA16F75A-773A-43E3-8087-50E6E0071C9E}" type="presParOf" srcId="{528DF140-D405-4297-8E83-CC5720895BCC}" destId="{A2F85F49-07D9-4439-B002-D2E3C23A0EE2}" srcOrd="1" destOrd="0" presId="urn:microsoft.com/office/officeart/2018/2/layout/IconVerticalSolidList"/>
    <dgm:cxn modelId="{1A5F4CE0-C572-4EA8-BAC7-FDF50A01149D}" type="presParOf" srcId="{528DF140-D405-4297-8E83-CC5720895BCC}" destId="{ABD50887-B5AA-4DA4-B689-542BA9C41250}" srcOrd="2" destOrd="0" presId="urn:microsoft.com/office/officeart/2018/2/layout/IconVerticalSolidList"/>
    <dgm:cxn modelId="{2B2EBC1A-A1AB-4E36-BC40-0E61C6D435B4}" type="presParOf" srcId="{528DF140-D405-4297-8E83-CC5720895BCC}" destId="{243E9B36-42BA-4FE9-B0DA-8E0B6B9CFA3D}" srcOrd="3" destOrd="0" presId="urn:microsoft.com/office/officeart/2018/2/layout/IconVerticalSolidList"/>
    <dgm:cxn modelId="{19EBB25A-F46E-4663-93CB-2A3FB23097F9}" type="presParOf" srcId="{35B3E46C-910E-4BED-B7F9-C9EBBBE64A94}" destId="{546DD60C-D078-4EF4-A55F-F56B29E351C4}" srcOrd="5" destOrd="0" presId="urn:microsoft.com/office/officeart/2018/2/layout/IconVerticalSolidList"/>
    <dgm:cxn modelId="{64B0AD74-BFEE-4AB5-A220-52216E3B5801}" type="presParOf" srcId="{35B3E46C-910E-4BED-B7F9-C9EBBBE64A94}" destId="{8BBACFB0-3544-49FD-B1C4-5A671C8EBDE0}" srcOrd="6" destOrd="0" presId="urn:microsoft.com/office/officeart/2018/2/layout/IconVerticalSolidList"/>
    <dgm:cxn modelId="{30F9D2F5-8A52-49C2-9E36-645EDA53BC97}" type="presParOf" srcId="{8BBACFB0-3544-49FD-B1C4-5A671C8EBDE0}" destId="{97043878-BDF1-4135-B906-8AFABCBBDA3C}" srcOrd="0" destOrd="0" presId="urn:microsoft.com/office/officeart/2018/2/layout/IconVerticalSolidList"/>
    <dgm:cxn modelId="{BA381BAF-D3E5-4B13-8C74-F3D86DD60D8D}" type="presParOf" srcId="{8BBACFB0-3544-49FD-B1C4-5A671C8EBDE0}" destId="{5F832591-1EF5-4DB8-BB67-F1A48337AC1C}" srcOrd="1" destOrd="0" presId="urn:microsoft.com/office/officeart/2018/2/layout/IconVerticalSolidList"/>
    <dgm:cxn modelId="{2BD9EFEC-1346-46A0-BD6C-31E816B7B7B4}" type="presParOf" srcId="{8BBACFB0-3544-49FD-B1C4-5A671C8EBDE0}" destId="{B6F6321B-A2AE-4C87-B405-34538555050D}" srcOrd="2" destOrd="0" presId="urn:microsoft.com/office/officeart/2018/2/layout/IconVerticalSolidList"/>
    <dgm:cxn modelId="{0CEC0910-ACD1-4D2D-B5A0-DB0BAFF9C696}" type="presParOf" srcId="{8BBACFB0-3544-49FD-B1C4-5A671C8EBDE0}" destId="{1FE34384-5026-4A08-BBAD-EAE1F4A7437E}"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68D542D-3A7A-4A47-A262-8DB79BA3B3E8}" type="doc">
      <dgm:prSet loTypeId="urn:microsoft.com/office/officeart/2018/2/layout/IconLabelList" loCatId="icon" qsTypeId="urn:microsoft.com/office/officeart/2005/8/quickstyle/simple1" qsCatId="simple" csTypeId="urn:microsoft.com/office/officeart/2018/5/colors/Iconchunking_neutralbg_colorful1" csCatId="colorful" phldr="1"/>
      <dgm:spPr/>
      <dgm:t>
        <a:bodyPr/>
        <a:lstStyle/>
        <a:p>
          <a:endParaRPr lang="en-US"/>
        </a:p>
      </dgm:t>
    </dgm:pt>
    <dgm:pt modelId="{5F620B4A-31A9-41AE-BE8C-C6EB5BF00EDF}">
      <dgm:prSet/>
      <dgm:spPr/>
      <dgm:t>
        <a:bodyPr/>
        <a:lstStyle/>
        <a:p>
          <a:r>
            <a:rPr lang="en-CA"/>
            <a:t>If they should submit a claim (usually) </a:t>
          </a:r>
          <a:endParaRPr lang="en-US"/>
        </a:p>
      </dgm:t>
    </dgm:pt>
    <dgm:pt modelId="{1EF3B3F0-D057-4637-B520-4FDE8EFD8D3F}" type="parTrans" cxnId="{2D13D5E2-B66F-4076-80B6-011672298C1E}">
      <dgm:prSet/>
      <dgm:spPr/>
      <dgm:t>
        <a:bodyPr/>
        <a:lstStyle/>
        <a:p>
          <a:endParaRPr lang="en-US"/>
        </a:p>
      </dgm:t>
    </dgm:pt>
    <dgm:pt modelId="{86C8AE58-1209-4459-94A6-7780FD56CBEB}" type="sibTrans" cxnId="{2D13D5E2-B66F-4076-80B6-011672298C1E}">
      <dgm:prSet/>
      <dgm:spPr/>
      <dgm:t>
        <a:bodyPr/>
        <a:lstStyle/>
        <a:p>
          <a:endParaRPr lang="en-US"/>
        </a:p>
      </dgm:t>
    </dgm:pt>
    <dgm:pt modelId="{D90F4E27-C041-4508-9E3E-71F2A9E49C8A}">
      <dgm:prSet/>
      <dgm:spPr/>
      <dgm:t>
        <a:bodyPr/>
        <a:lstStyle/>
        <a:p>
          <a:r>
            <a:rPr lang="en-CA"/>
            <a:t>How much to ask for, naming or locating the parties</a:t>
          </a:r>
          <a:endParaRPr lang="en-US"/>
        </a:p>
      </dgm:t>
    </dgm:pt>
    <dgm:pt modelId="{31C77B78-DA03-4D9F-B382-753E120394FA}" type="parTrans" cxnId="{E4246284-49E2-41D0-AD4D-B43C421CF301}">
      <dgm:prSet/>
      <dgm:spPr/>
      <dgm:t>
        <a:bodyPr/>
        <a:lstStyle/>
        <a:p>
          <a:endParaRPr lang="en-US"/>
        </a:p>
      </dgm:t>
    </dgm:pt>
    <dgm:pt modelId="{4602F4A8-B0A6-40DE-8618-C8E57C15FDF0}" type="sibTrans" cxnId="{E4246284-49E2-41D0-AD4D-B43C421CF301}">
      <dgm:prSet/>
      <dgm:spPr/>
      <dgm:t>
        <a:bodyPr/>
        <a:lstStyle/>
        <a:p>
          <a:endParaRPr lang="en-US"/>
        </a:p>
      </dgm:t>
    </dgm:pt>
    <dgm:pt modelId="{6258B664-3B5B-482F-A3A8-52ECB6A87678}">
      <dgm:prSet/>
      <dgm:spPr/>
      <dgm:t>
        <a:bodyPr/>
        <a:lstStyle/>
        <a:p>
          <a:r>
            <a:rPr lang="en-CA"/>
            <a:t>What evidence to submit </a:t>
          </a:r>
          <a:endParaRPr lang="en-US"/>
        </a:p>
      </dgm:t>
    </dgm:pt>
    <dgm:pt modelId="{A518B8F7-D008-49C4-B51C-C0B4304B3DD9}" type="parTrans" cxnId="{92609E56-E651-435C-94EB-2817B6E423CB}">
      <dgm:prSet/>
      <dgm:spPr/>
      <dgm:t>
        <a:bodyPr/>
        <a:lstStyle/>
        <a:p>
          <a:endParaRPr lang="en-US"/>
        </a:p>
      </dgm:t>
    </dgm:pt>
    <dgm:pt modelId="{F27D82B1-A5E9-4FCB-8442-34519B4BAFBE}" type="sibTrans" cxnId="{92609E56-E651-435C-94EB-2817B6E423CB}">
      <dgm:prSet/>
      <dgm:spPr/>
      <dgm:t>
        <a:bodyPr/>
        <a:lstStyle/>
        <a:p>
          <a:endParaRPr lang="en-US"/>
        </a:p>
      </dgm:t>
    </dgm:pt>
    <dgm:pt modelId="{38923B5E-7F91-402C-B24E-B740167EFFF8}">
      <dgm:prSet/>
      <dgm:spPr/>
      <dgm:t>
        <a:bodyPr/>
        <a:lstStyle/>
        <a:p>
          <a:r>
            <a:rPr lang="en-CA"/>
            <a:t>If I think they will be successful </a:t>
          </a:r>
          <a:endParaRPr lang="en-US"/>
        </a:p>
      </dgm:t>
    </dgm:pt>
    <dgm:pt modelId="{25352EEA-EC68-455F-A2EA-9BDF186428FC}" type="parTrans" cxnId="{DEB73DE6-6C59-4F85-B6CE-F9B0E3165A7B}">
      <dgm:prSet/>
      <dgm:spPr/>
      <dgm:t>
        <a:bodyPr/>
        <a:lstStyle/>
        <a:p>
          <a:endParaRPr lang="en-US"/>
        </a:p>
      </dgm:t>
    </dgm:pt>
    <dgm:pt modelId="{FE3B6B5A-9B64-478C-9484-F7EDCB042777}" type="sibTrans" cxnId="{DEB73DE6-6C59-4F85-B6CE-F9B0E3165A7B}">
      <dgm:prSet/>
      <dgm:spPr/>
      <dgm:t>
        <a:bodyPr/>
        <a:lstStyle/>
        <a:p>
          <a:endParaRPr lang="en-US"/>
        </a:p>
      </dgm:t>
    </dgm:pt>
    <dgm:pt modelId="{CF1CC559-C623-43AF-A26B-8E9C8DE63712}">
      <dgm:prSet/>
      <dgm:spPr/>
      <dgm:t>
        <a:bodyPr/>
        <a:lstStyle/>
        <a:p>
          <a:r>
            <a:rPr lang="en-CA"/>
            <a:t>Clarification regarding their Decision </a:t>
          </a:r>
          <a:endParaRPr lang="en-US"/>
        </a:p>
      </dgm:t>
    </dgm:pt>
    <dgm:pt modelId="{98C092C8-6436-4757-87AB-A0056BD5BAAB}" type="parTrans" cxnId="{F2349917-E9E1-46F2-B5F8-CD30507BC801}">
      <dgm:prSet/>
      <dgm:spPr/>
      <dgm:t>
        <a:bodyPr/>
        <a:lstStyle/>
        <a:p>
          <a:endParaRPr lang="en-US"/>
        </a:p>
      </dgm:t>
    </dgm:pt>
    <dgm:pt modelId="{B383A5F7-F6DD-49D9-ABCA-A307908BF08E}" type="sibTrans" cxnId="{F2349917-E9E1-46F2-B5F8-CD30507BC801}">
      <dgm:prSet/>
      <dgm:spPr/>
      <dgm:t>
        <a:bodyPr/>
        <a:lstStyle/>
        <a:p>
          <a:endParaRPr lang="en-US"/>
        </a:p>
      </dgm:t>
    </dgm:pt>
    <dgm:pt modelId="{24D2A2A4-6409-4B93-AC30-5E650D7ED15F}" type="pres">
      <dgm:prSet presAssocID="{568D542D-3A7A-4A47-A262-8DB79BA3B3E8}" presName="root" presStyleCnt="0">
        <dgm:presLayoutVars>
          <dgm:dir/>
          <dgm:resizeHandles val="exact"/>
        </dgm:presLayoutVars>
      </dgm:prSet>
      <dgm:spPr/>
    </dgm:pt>
    <dgm:pt modelId="{1DC1B41B-229E-47FD-B82F-87C953F9665E}" type="pres">
      <dgm:prSet presAssocID="{5F620B4A-31A9-41AE-BE8C-C6EB5BF00EDF}" presName="compNode" presStyleCnt="0"/>
      <dgm:spPr/>
    </dgm:pt>
    <dgm:pt modelId="{9BEDF6BF-57B1-40DB-BFC2-514131D9FF47}" type="pres">
      <dgm:prSet presAssocID="{5F620B4A-31A9-41AE-BE8C-C6EB5BF00EDF}"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Quotes"/>
        </a:ext>
      </dgm:extLst>
    </dgm:pt>
    <dgm:pt modelId="{49C08F17-B8D3-4913-8A25-4EB576187EB9}" type="pres">
      <dgm:prSet presAssocID="{5F620B4A-31A9-41AE-BE8C-C6EB5BF00EDF}" presName="spaceRect" presStyleCnt="0"/>
      <dgm:spPr/>
    </dgm:pt>
    <dgm:pt modelId="{999D36A7-E3B2-492E-9080-61370CFA7188}" type="pres">
      <dgm:prSet presAssocID="{5F620B4A-31A9-41AE-BE8C-C6EB5BF00EDF}" presName="textRect" presStyleLbl="revTx" presStyleIdx="0" presStyleCnt="5">
        <dgm:presLayoutVars>
          <dgm:chMax val="1"/>
          <dgm:chPref val="1"/>
        </dgm:presLayoutVars>
      </dgm:prSet>
      <dgm:spPr/>
    </dgm:pt>
    <dgm:pt modelId="{ACA7FDE6-9628-4179-8C8C-C73AE03DE2B3}" type="pres">
      <dgm:prSet presAssocID="{86C8AE58-1209-4459-94A6-7780FD56CBEB}" presName="sibTrans" presStyleCnt="0"/>
      <dgm:spPr/>
    </dgm:pt>
    <dgm:pt modelId="{9D292B56-9E65-409A-9058-BF584FBBACEE}" type="pres">
      <dgm:prSet presAssocID="{D90F4E27-C041-4508-9E3E-71F2A9E49C8A}" presName="compNode" presStyleCnt="0"/>
      <dgm:spPr/>
    </dgm:pt>
    <dgm:pt modelId="{B0A85DE0-5C1D-4C40-B7CA-D18C0DD9E241}" type="pres">
      <dgm:prSet presAssocID="{D90F4E27-C041-4508-9E3E-71F2A9E49C8A}"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Question mark"/>
        </a:ext>
      </dgm:extLst>
    </dgm:pt>
    <dgm:pt modelId="{795F0D2E-C526-4D46-B851-160784DA1046}" type="pres">
      <dgm:prSet presAssocID="{D90F4E27-C041-4508-9E3E-71F2A9E49C8A}" presName="spaceRect" presStyleCnt="0"/>
      <dgm:spPr/>
    </dgm:pt>
    <dgm:pt modelId="{6B2ABB83-D2DF-4F4E-8BF3-83C8CE47863B}" type="pres">
      <dgm:prSet presAssocID="{D90F4E27-C041-4508-9E3E-71F2A9E49C8A}" presName="textRect" presStyleLbl="revTx" presStyleIdx="1" presStyleCnt="5">
        <dgm:presLayoutVars>
          <dgm:chMax val="1"/>
          <dgm:chPref val="1"/>
        </dgm:presLayoutVars>
      </dgm:prSet>
      <dgm:spPr/>
    </dgm:pt>
    <dgm:pt modelId="{18DA2DDA-509A-4966-BA76-D8243A6954CB}" type="pres">
      <dgm:prSet presAssocID="{4602F4A8-B0A6-40DE-8618-C8E57C15FDF0}" presName="sibTrans" presStyleCnt="0"/>
      <dgm:spPr/>
    </dgm:pt>
    <dgm:pt modelId="{5CAF9F72-461E-4767-9E9D-A02B11845631}" type="pres">
      <dgm:prSet presAssocID="{6258B664-3B5B-482F-A3A8-52ECB6A87678}" presName="compNode" presStyleCnt="0"/>
      <dgm:spPr/>
    </dgm:pt>
    <dgm:pt modelId="{D5FFC5F9-C2C4-484B-971C-6050173E2F40}" type="pres">
      <dgm:prSet presAssocID="{6258B664-3B5B-482F-A3A8-52ECB6A87678}"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Magnifying glass"/>
        </a:ext>
      </dgm:extLst>
    </dgm:pt>
    <dgm:pt modelId="{D1F69FB5-3E25-43A3-837F-A3FC3A19349E}" type="pres">
      <dgm:prSet presAssocID="{6258B664-3B5B-482F-A3A8-52ECB6A87678}" presName="spaceRect" presStyleCnt="0"/>
      <dgm:spPr/>
    </dgm:pt>
    <dgm:pt modelId="{E05F8C04-4755-4ABB-9A78-947A238A7914}" type="pres">
      <dgm:prSet presAssocID="{6258B664-3B5B-482F-A3A8-52ECB6A87678}" presName="textRect" presStyleLbl="revTx" presStyleIdx="2" presStyleCnt="5">
        <dgm:presLayoutVars>
          <dgm:chMax val="1"/>
          <dgm:chPref val="1"/>
        </dgm:presLayoutVars>
      </dgm:prSet>
      <dgm:spPr/>
    </dgm:pt>
    <dgm:pt modelId="{34D8320C-EBE8-4021-B31D-9DE01E97A5BF}" type="pres">
      <dgm:prSet presAssocID="{F27D82B1-A5E9-4FCB-8442-34519B4BAFBE}" presName="sibTrans" presStyleCnt="0"/>
      <dgm:spPr/>
    </dgm:pt>
    <dgm:pt modelId="{E189CE2C-92F4-4DB9-BADA-7D9E1A279A60}" type="pres">
      <dgm:prSet presAssocID="{38923B5E-7F91-402C-B24E-B740167EFFF8}" presName="compNode" presStyleCnt="0"/>
      <dgm:spPr/>
    </dgm:pt>
    <dgm:pt modelId="{A45C45FA-5B9C-44CE-89C5-BBC762D56C72}" type="pres">
      <dgm:prSet presAssocID="{38923B5E-7F91-402C-B24E-B740167EFFF8}"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Head with Gears"/>
        </a:ext>
      </dgm:extLst>
    </dgm:pt>
    <dgm:pt modelId="{6D7CDE4F-244E-4A0A-9AFC-235FBC8A5A38}" type="pres">
      <dgm:prSet presAssocID="{38923B5E-7F91-402C-B24E-B740167EFFF8}" presName="spaceRect" presStyleCnt="0"/>
      <dgm:spPr/>
    </dgm:pt>
    <dgm:pt modelId="{9C4D8AEE-378E-42CA-AE6F-FA0BA58A3D78}" type="pres">
      <dgm:prSet presAssocID="{38923B5E-7F91-402C-B24E-B740167EFFF8}" presName="textRect" presStyleLbl="revTx" presStyleIdx="3" presStyleCnt="5">
        <dgm:presLayoutVars>
          <dgm:chMax val="1"/>
          <dgm:chPref val="1"/>
        </dgm:presLayoutVars>
      </dgm:prSet>
      <dgm:spPr/>
    </dgm:pt>
    <dgm:pt modelId="{0C2C2ACB-162D-4001-BB6D-847DC79B99BF}" type="pres">
      <dgm:prSet presAssocID="{FE3B6B5A-9B64-478C-9484-F7EDCB042777}" presName="sibTrans" presStyleCnt="0"/>
      <dgm:spPr/>
    </dgm:pt>
    <dgm:pt modelId="{77723C7A-7F34-430E-A33E-820301157FF7}" type="pres">
      <dgm:prSet presAssocID="{CF1CC559-C623-43AF-A26B-8E9C8DE63712}" presName="compNode" presStyleCnt="0"/>
      <dgm:spPr/>
    </dgm:pt>
    <dgm:pt modelId="{693482C6-9373-4F3E-92D4-150B76FD7084}" type="pres">
      <dgm:prSet presAssocID="{CF1CC559-C623-43AF-A26B-8E9C8DE63712}"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Thought bubble"/>
        </a:ext>
      </dgm:extLst>
    </dgm:pt>
    <dgm:pt modelId="{DEE5E3B6-8BFA-42ED-B185-7A8D84DBA2D8}" type="pres">
      <dgm:prSet presAssocID="{CF1CC559-C623-43AF-A26B-8E9C8DE63712}" presName="spaceRect" presStyleCnt="0"/>
      <dgm:spPr/>
    </dgm:pt>
    <dgm:pt modelId="{D27B8299-937C-4E9B-8638-E42C77E59111}" type="pres">
      <dgm:prSet presAssocID="{CF1CC559-C623-43AF-A26B-8E9C8DE63712}" presName="textRect" presStyleLbl="revTx" presStyleIdx="4" presStyleCnt="5">
        <dgm:presLayoutVars>
          <dgm:chMax val="1"/>
          <dgm:chPref val="1"/>
        </dgm:presLayoutVars>
      </dgm:prSet>
      <dgm:spPr/>
    </dgm:pt>
  </dgm:ptLst>
  <dgm:cxnLst>
    <dgm:cxn modelId="{F2349917-E9E1-46F2-B5F8-CD30507BC801}" srcId="{568D542D-3A7A-4A47-A262-8DB79BA3B3E8}" destId="{CF1CC559-C623-43AF-A26B-8E9C8DE63712}" srcOrd="4" destOrd="0" parTransId="{98C092C8-6436-4757-87AB-A0056BD5BAAB}" sibTransId="{B383A5F7-F6DD-49D9-ABCA-A307908BF08E}"/>
    <dgm:cxn modelId="{357A4231-EFB3-436A-9A8A-358D54056F18}" type="presOf" srcId="{568D542D-3A7A-4A47-A262-8DB79BA3B3E8}" destId="{24D2A2A4-6409-4B93-AC30-5E650D7ED15F}" srcOrd="0" destOrd="0" presId="urn:microsoft.com/office/officeart/2018/2/layout/IconLabelList"/>
    <dgm:cxn modelId="{000DFE5B-F3ED-417C-8286-47E5C4958DA4}" type="presOf" srcId="{38923B5E-7F91-402C-B24E-B740167EFFF8}" destId="{9C4D8AEE-378E-42CA-AE6F-FA0BA58A3D78}" srcOrd="0" destOrd="0" presId="urn:microsoft.com/office/officeart/2018/2/layout/IconLabelList"/>
    <dgm:cxn modelId="{92609E56-E651-435C-94EB-2817B6E423CB}" srcId="{568D542D-3A7A-4A47-A262-8DB79BA3B3E8}" destId="{6258B664-3B5B-482F-A3A8-52ECB6A87678}" srcOrd="2" destOrd="0" parTransId="{A518B8F7-D008-49C4-B51C-C0B4304B3DD9}" sibTransId="{F27D82B1-A5E9-4FCB-8442-34519B4BAFBE}"/>
    <dgm:cxn modelId="{E4246284-49E2-41D0-AD4D-B43C421CF301}" srcId="{568D542D-3A7A-4A47-A262-8DB79BA3B3E8}" destId="{D90F4E27-C041-4508-9E3E-71F2A9E49C8A}" srcOrd="1" destOrd="0" parTransId="{31C77B78-DA03-4D9F-B382-753E120394FA}" sibTransId="{4602F4A8-B0A6-40DE-8618-C8E57C15FDF0}"/>
    <dgm:cxn modelId="{7D2E7895-0E0A-4DE1-A384-D6A6A393663A}" type="presOf" srcId="{5F620B4A-31A9-41AE-BE8C-C6EB5BF00EDF}" destId="{999D36A7-E3B2-492E-9080-61370CFA7188}" srcOrd="0" destOrd="0" presId="urn:microsoft.com/office/officeart/2018/2/layout/IconLabelList"/>
    <dgm:cxn modelId="{92BC3AB2-7DA1-4A4C-B1AA-CF140CBD75F6}" type="presOf" srcId="{D90F4E27-C041-4508-9E3E-71F2A9E49C8A}" destId="{6B2ABB83-D2DF-4F4E-8BF3-83C8CE47863B}" srcOrd="0" destOrd="0" presId="urn:microsoft.com/office/officeart/2018/2/layout/IconLabelList"/>
    <dgm:cxn modelId="{69ACC1BD-0DF8-48C7-8B69-55ABBB1B2E96}" type="presOf" srcId="{CF1CC559-C623-43AF-A26B-8E9C8DE63712}" destId="{D27B8299-937C-4E9B-8638-E42C77E59111}" srcOrd="0" destOrd="0" presId="urn:microsoft.com/office/officeart/2018/2/layout/IconLabelList"/>
    <dgm:cxn modelId="{2D13D5E2-B66F-4076-80B6-011672298C1E}" srcId="{568D542D-3A7A-4A47-A262-8DB79BA3B3E8}" destId="{5F620B4A-31A9-41AE-BE8C-C6EB5BF00EDF}" srcOrd="0" destOrd="0" parTransId="{1EF3B3F0-D057-4637-B520-4FDE8EFD8D3F}" sibTransId="{86C8AE58-1209-4459-94A6-7780FD56CBEB}"/>
    <dgm:cxn modelId="{DEB73DE6-6C59-4F85-B6CE-F9B0E3165A7B}" srcId="{568D542D-3A7A-4A47-A262-8DB79BA3B3E8}" destId="{38923B5E-7F91-402C-B24E-B740167EFFF8}" srcOrd="3" destOrd="0" parTransId="{25352EEA-EC68-455F-A2EA-9BDF186428FC}" sibTransId="{FE3B6B5A-9B64-478C-9484-F7EDCB042777}"/>
    <dgm:cxn modelId="{5ACE79E8-7118-466B-9E2F-C2A5DA3F2EC8}" type="presOf" srcId="{6258B664-3B5B-482F-A3A8-52ECB6A87678}" destId="{E05F8C04-4755-4ABB-9A78-947A238A7914}" srcOrd="0" destOrd="0" presId="urn:microsoft.com/office/officeart/2018/2/layout/IconLabelList"/>
    <dgm:cxn modelId="{2CD83DF7-7BA9-4EDC-B1F6-3E7E6A17F3BE}" type="presParOf" srcId="{24D2A2A4-6409-4B93-AC30-5E650D7ED15F}" destId="{1DC1B41B-229E-47FD-B82F-87C953F9665E}" srcOrd="0" destOrd="0" presId="urn:microsoft.com/office/officeart/2018/2/layout/IconLabelList"/>
    <dgm:cxn modelId="{97E41ED7-090A-47E3-AFAF-614093762AD6}" type="presParOf" srcId="{1DC1B41B-229E-47FD-B82F-87C953F9665E}" destId="{9BEDF6BF-57B1-40DB-BFC2-514131D9FF47}" srcOrd="0" destOrd="0" presId="urn:microsoft.com/office/officeart/2018/2/layout/IconLabelList"/>
    <dgm:cxn modelId="{7AB54BB7-9B37-44B9-86EE-DB7476D4849D}" type="presParOf" srcId="{1DC1B41B-229E-47FD-B82F-87C953F9665E}" destId="{49C08F17-B8D3-4913-8A25-4EB576187EB9}" srcOrd="1" destOrd="0" presId="urn:microsoft.com/office/officeart/2018/2/layout/IconLabelList"/>
    <dgm:cxn modelId="{4359AE13-6795-47E4-8D3E-859AAF65870A}" type="presParOf" srcId="{1DC1B41B-229E-47FD-B82F-87C953F9665E}" destId="{999D36A7-E3B2-492E-9080-61370CFA7188}" srcOrd="2" destOrd="0" presId="urn:microsoft.com/office/officeart/2018/2/layout/IconLabelList"/>
    <dgm:cxn modelId="{3CB0124F-44DE-418A-9C95-DA83356E2DF7}" type="presParOf" srcId="{24D2A2A4-6409-4B93-AC30-5E650D7ED15F}" destId="{ACA7FDE6-9628-4179-8C8C-C73AE03DE2B3}" srcOrd="1" destOrd="0" presId="urn:microsoft.com/office/officeart/2018/2/layout/IconLabelList"/>
    <dgm:cxn modelId="{141320FC-E4DD-4DBF-A4CC-0AF3880953DA}" type="presParOf" srcId="{24D2A2A4-6409-4B93-AC30-5E650D7ED15F}" destId="{9D292B56-9E65-409A-9058-BF584FBBACEE}" srcOrd="2" destOrd="0" presId="urn:microsoft.com/office/officeart/2018/2/layout/IconLabelList"/>
    <dgm:cxn modelId="{B585E3A2-5D75-4623-8477-8C11F4CEDB20}" type="presParOf" srcId="{9D292B56-9E65-409A-9058-BF584FBBACEE}" destId="{B0A85DE0-5C1D-4C40-B7CA-D18C0DD9E241}" srcOrd="0" destOrd="0" presId="urn:microsoft.com/office/officeart/2018/2/layout/IconLabelList"/>
    <dgm:cxn modelId="{A8575317-245F-49E4-8B40-C35118A9F077}" type="presParOf" srcId="{9D292B56-9E65-409A-9058-BF584FBBACEE}" destId="{795F0D2E-C526-4D46-B851-160784DA1046}" srcOrd="1" destOrd="0" presId="urn:microsoft.com/office/officeart/2018/2/layout/IconLabelList"/>
    <dgm:cxn modelId="{999B22DF-E576-4B59-B761-FEF3E78232E3}" type="presParOf" srcId="{9D292B56-9E65-409A-9058-BF584FBBACEE}" destId="{6B2ABB83-D2DF-4F4E-8BF3-83C8CE47863B}" srcOrd="2" destOrd="0" presId="urn:microsoft.com/office/officeart/2018/2/layout/IconLabelList"/>
    <dgm:cxn modelId="{968A612F-5DC2-4295-A496-079994E87E33}" type="presParOf" srcId="{24D2A2A4-6409-4B93-AC30-5E650D7ED15F}" destId="{18DA2DDA-509A-4966-BA76-D8243A6954CB}" srcOrd="3" destOrd="0" presId="urn:microsoft.com/office/officeart/2018/2/layout/IconLabelList"/>
    <dgm:cxn modelId="{E6DE032E-7E31-4AB2-9355-3F414F5070A5}" type="presParOf" srcId="{24D2A2A4-6409-4B93-AC30-5E650D7ED15F}" destId="{5CAF9F72-461E-4767-9E9D-A02B11845631}" srcOrd="4" destOrd="0" presId="urn:microsoft.com/office/officeart/2018/2/layout/IconLabelList"/>
    <dgm:cxn modelId="{020425FD-00E5-410D-A0AE-58FF892EA0BB}" type="presParOf" srcId="{5CAF9F72-461E-4767-9E9D-A02B11845631}" destId="{D5FFC5F9-C2C4-484B-971C-6050173E2F40}" srcOrd="0" destOrd="0" presId="urn:microsoft.com/office/officeart/2018/2/layout/IconLabelList"/>
    <dgm:cxn modelId="{57EA5C49-28F9-488A-A6BD-818528102A9F}" type="presParOf" srcId="{5CAF9F72-461E-4767-9E9D-A02B11845631}" destId="{D1F69FB5-3E25-43A3-837F-A3FC3A19349E}" srcOrd="1" destOrd="0" presId="urn:microsoft.com/office/officeart/2018/2/layout/IconLabelList"/>
    <dgm:cxn modelId="{DD91C40E-51C8-4DC5-B522-79FDCF79B442}" type="presParOf" srcId="{5CAF9F72-461E-4767-9E9D-A02B11845631}" destId="{E05F8C04-4755-4ABB-9A78-947A238A7914}" srcOrd="2" destOrd="0" presId="urn:microsoft.com/office/officeart/2018/2/layout/IconLabelList"/>
    <dgm:cxn modelId="{2EE9BBFB-37D7-4C4A-873F-F9EE6051D0E3}" type="presParOf" srcId="{24D2A2A4-6409-4B93-AC30-5E650D7ED15F}" destId="{34D8320C-EBE8-4021-B31D-9DE01E97A5BF}" srcOrd="5" destOrd="0" presId="urn:microsoft.com/office/officeart/2018/2/layout/IconLabelList"/>
    <dgm:cxn modelId="{E9C031AE-5B71-4418-907C-A9206AA82725}" type="presParOf" srcId="{24D2A2A4-6409-4B93-AC30-5E650D7ED15F}" destId="{E189CE2C-92F4-4DB9-BADA-7D9E1A279A60}" srcOrd="6" destOrd="0" presId="urn:microsoft.com/office/officeart/2018/2/layout/IconLabelList"/>
    <dgm:cxn modelId="{5B0925C1-A340-4088-BA72-D3977B14083C}" type="presParOf" srcId="{E189CE2C-92F4-4DB9-BADA-7D9E1A279A60}" destId="{A45C45FA-5B9C-44CE-89C5-BBC762D56C72}" srcOrd="0" destOrd="0" presId="urn:microsoft.com/office/officeart/2018/2/layout/IconLabelList"/>
    <dgm:cxn modelId="{10863048-365A-40E6-92FD-B285075F344C}" type="presParOf" srcId="{E189CE2C-92F4-4DB9-BADA-7D9E1A279A60}" destId="{6D7CDE4F-244E-4A0A-9AFC-235FBC8A5A38}" srcOrd="1" destOrd="0" presId="urn:microsoft.com/office/officeart/2018/2/layout/IconLabelList"/>
    <dgm:cxn modelId="{97D1CA87-D390-4DEE-8F73-207E88AC4FB3}" type="presParOf" srcId="{E189CE2C-92F4-4DB9-BADA-7D9E1A279A60}" destId="{9C4D8AEE-378E-42CA-AE6F-FA0BA58A3D78}" srcOrd="2" destOrd="0" presId="urn:microsoft.com/office/officeart/2018/2/layout/IconLabelList"/>
    <dgm:cxn modelId="{67F0B511-C151-4C57-A31D-1966221C89F5}" type="presParOf" srcId="{24D2A2A4-6409-4B93-AC30-5E650D7ED15F}" destId="{0C2C2ACB-162D-4001-BB6D-847DC79B99BF}" srcOrd="7" destOrd="0" presId="urn:microsoft.com/office/officeart/2018/2/layout/IconLabelList"/>
    <dgm:cxn modelId="{9C248486-2D03-414A-9AE1-1CF83C67744E}" type="presParOf" srcId="{24D2A2A4-6409-4B93-AC30-5E650D7ED15F}" destId="{77723C7A-7F34-430E-A33E-820301157FF7}" srcOrd="8" destOrd="0" presId="urn:microsoft.com/office/officeart/2018/2/layout/IconLabelList"/>
    <dgm:cxn modelId="{0C93B8B7-9593-49ED-9AB3-24C02D3F0D44}" type="presParOf" srcId="{77723C7A-7F34-430E-A33E-820301157FF7}" destId="{693482C6-9373-4F3E-92D4-150B76FD7084}" srcOrd="0" destOrd="0" presId="urn:microsoft.com/office/officeart/2018/2/layout/IconLabelList"/>
    <dgm:cxn modelId="{B037BF64-9D1D-45A1-95CA-51625E186F38}" type="presParOf" srcId="{77723C7A-7F34-430E-A33E-820301157FF7}" destId="{DEE5E3B6-8BFA-42ED-B185-7A8D84DBA2D8}" srcOrd="1" destOrd="0" presId="urn:microsoft.com/office/officeart/2018/2/layout/IconLabelList"/>
    <dgm:cxn modelId="{3A9EDE6D-4272-47B8-B883-6C90F3B38AB8}" type="presParOf" srcId="{77723C7A-7F34-430E-A33E-820301157FF7}" destId="{D27B8299-937C-4E9B-8638-E42C77E59111}"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274D3C-77AB-406A-8887-369A0FB96118}">
      <dsp:nvSpPr>
        <dsp:cNvPr id="0" name=""/>
        <dsp:cNvSpPr/>
      </dsp:nvSpPr>
      <dsp:spPr>
        <a:xfrm>
          <a:off x="0" y="2344"/>
          <a:ext cx="6797675" cy="1188467"/>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5DFC79A-9B1E-4F31-9133-32A72151ED63}">
      <dsp:nvSpPr>
        <dsp:cNvPr id="0" name=""/>
        <dsp:cNvSpPr/>
      </dsp:nvSpPr>
      <dsp:spPr>
        <a:xfrm>
          <a:off x="359511" y="269750"/>
          <a:ext cx="653657" cy="65365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BB5B8DC-C0E0-4726-9EC2-E540A05F7117}">
      <dsp:nvSpPr>
        <dsp:cNvPr id="0" name=""/>
        <dsp:cNvSpPr/>
      </dsp:nvSpPr>
      <dsp:spPr>
        <a:xfrm>
          <a:off x="1372680" y="2344"/>
          <a:ext cx="5424994" cy="11884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80" tIns="125780" rIns="125780" bIns="125780" numCol="1" spcCol="1270" anchor="ctr" anchorCtr="0">
          <a:noAutofit/>
        </a:bodyPr>
        <a:lstStyle/>
        <a:p>
          <a:pPr marL="0" lvl="0" indent="0" algn="l" defTabSz="977900">
            <a:lnSpc>
              <a:spcPct val="90000"/>
            </a:lnSpc>
            <a:spcBef>
              <a:spcPct val="0"/>
            </a:spcBef>
            <a:spcAft>
              <a:spcPct val="35000"/>
            </a:spcAft>
            <a:buNone/>
          </a:pPr>
          <a:r>
            <a:rPr lang="en-CA" sz="2200" kern="1200" dirty="0"/>
            <a:t>Provide Information and answer questions about each stage of the CRT process</a:t>
          </a:r>
          <a:endParaRPr lang="en-US" sz="2200" kern="1200" dirty="0"/>
        </a:p>
      </dsp:txBody>
      <dsp:txXfrm>
        <a:off x="1372680" y="2344"/>
        <a:ext cx="5424994" cy="1188467"/>
      </dsp:txXfrm>
    </dsp:sp>
    <dsp:sp modelId="{596C0EE3-9AC4-4A59-BF7B-A7309D509486}">
      <dsp:nvSpPr>
        <dsp:cNvPr id="0" name=""/>
        <dsp:cNvSpPr/>
      </dsp:nvSpPr>
      <dsp:spPr>
        <a:xfrm>
          <a:off x="0" y="1487929"/>
          <a:ext cx="6797675" cy="1188467"/>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4C2CEF7-818D-4FE3-A1F5-A922CC297CCD}">
      <dsp:nvSpPr>
        <dsp:cNvPr id="0" name=""/>
        <dsp:cNvSpPr/>
      </dsp:nvSpPr>
      <dsp:spPr>
        <a:xfrm>
          <a:off x="359511" y="1755334"/>
          <a:ext cx="653657" cy="65365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BF14F9E-DB02-483E-8385-3AF06F91216B}">
      <dsp:nvSpPr>
        <dsp:cNvPr id="0" name=""/>
        <dsp:cNvSpPr/>
      </dsp:nvSpPr>
      <dsp:spPr>
        <a:xfrm>
          <a:off x="1372680" y="1487929"/>
          <a:ext cx="5424994" cy="11884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80" tIns="125780" rIns="125780" bIns="125780" numCol="1" spcCol="1270" anchor="ctr" anchorCtr="0">
          <a:noAutofit/>
        </a:bodyPr>
        <a:lstStyle/>
        <a:p>
          <a:pPr marL="0" lvl="0" indent="0" algn="l" defTabSz="977900">
            <a:lnSpc>
              <a:spcPct val="90000"/>
            </a:lnSpc>
            <a:spcBef>
              <a:spcPct val="0"/>
            </a:spcBef>
            <a:spcAft>
              <a:spcPct val="35000"/>
            </a:spcAft>
            <a:buNone/>
          </a:pPr>
          <a:r>
            <a:rPr lang="en-CA" sz="2200" kern="1200"/>
            <a:t>Support during the CRT process </a:t>
          </a:r>
          <a:endParaRPr lang="en-US" sz="2200" kern="1200"/>
        </a:p>
      </dsp:txBody>
      <dsp:txXfrm>
        <a:off x="1372680" y="1487929"/>
        <a:ext cx="5424994" cy="1188467"/>
      </dsp:txXfrm>
    </dsp:sp>
    <dsp:sp modelId="{638954DF-E496-4E78-87DC-DAA6CDC2829A}">
      <dsp:nvSpPr>
        <dsp:cNvPr id="0" name=""/>
        <dsp:cNvSpPr/>
      </dsp:nvSpPr>
      <dsp:spPr>
        <a:xfrm>
          <a:off x="0" y="2973514"/>
          <a:ext cx="6797675" cy="1188467"/>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2F85F49-07D9-4439-B002-D2E3C23A0EE2}">
      <dsp:nvSpPr>
        <dsp:cNvPr id="0" name=""/>
        <dsp:cNvSpPr/>
      </dsp:nvSpPr>
      <dsp:spPr>
        <a:xfrm>
          <a:off x="359511" y="3240919"/>
          <a:ext cx="653657" cy="65365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43E9B36-42BA-4FE9-B0DA-8E0B6B9CFA3D}">
      <dsp:nvSpPr>
        <dsp:cNvPr id="0" name=""/>
        <dsp:cNvSpPr/>
      </dsp:nvSpPr>
      <dsp:spPr>
        <a:xfrm>
          <a:off x="1372680" y="2973514"/>
          <a:ext cx="5424994" cy="11884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80" tIns="125780" rIns="125780" bIns="125780" numCol="1" spcCol="1270" anchor="ctr" anchorCtr="0">
          <a:noAutofit/>
        </a:bodyPr>
        <a:lstStyle/>
        <a:p>
          <a:pPr marL="0" lvl="0" indent="0" algn="l" defTabSz="977900">
            <a:lnSpc>
              <a:spcPct val="90000"/>
            </a:lnSpc>
            <a:spcBef>
              <a:spcPct val="0"/>
            </a:spcBef>
            <a:spcAft>
              <a:spcPct val="35000"/>
            </a:spcAft>
            <a:buNone/>
          </a:pPr>
          <a:r>
            <a:rPr lang="en-CA" sz="2200" kern="1200" dirty="0"/>
            <a:t>Information regarding legal resources or other places where they can get help with their legal problems/inquiries </a:t>
          </a:r>
          <a:endParaRPr lang="en-US" sz="2200" kern="1200" dirty="0"/>
        </a:p>
      </dsp:txBody>
      <dsp:txXfrm>
        <a:off x="1372680" y="2973514"/>
        <a:ext cx="5424994" cy="1188467"/>
      </dsp:txXfrm>
    </dsp:sp>
    <dsp:sp modelId="{97043878-BDF1-4135-B906-8AFABCBBDA3C}">
      <dsp:nvSpPr>
        <dsp:cNvPr id="0" name=""/>
        <dsp:cNvSpPr/>
      </dsp:nvSpPr>
      <dsp:spPr>
        <a:xfrm>
          <a:off x="0" y="4459099"/>
          <a:ext cx="6797675" cy="1188467"/>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F832591-1EF5-4DB8-BB67-F1A48337AC1C}">
      <dsp:nvSpPr>
        <dsp:cNvPr id="0" name=""/>
        <dsp:cNvSpPr/>
      </dsp:nvSpPr>
      <dsp:spPr>
        <a:xfrm>
          <a:off x="359511" y="4726504"/>
          <a:ext cx="653657" cy="653657"/>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FE34384-5026-4A08-BBAD-EAE1F4A7437E}">
      <dsp:nvSpPr>
        <dsp:cNvPr id="0" name=""/>
        <dsp:cNvSpPr/>
      </dsp:nvSpPr>
      <dsp:spPr>
        <a:xfrm>
          <a:off x="1372680" y="4459099"/>
          <a:ext cx="5424994" cy="11884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80" tIns="125780" rIns="125780" bIns="125780" numCol="1" spcCol="1270" anchor="ctr" anchorCtr="0">
          <a:noAutofit/>
        </a:bodyPr>
        <a:lstStyle/>
        <a:p>
          <a:pPr marL="0" lvl="0" indent="0" algn="l" defTabSz="977900">
            <a:lnSpc>
              <a:spcPct val="90000"/>
            </a:lnSpc>
            <a:spcBef>
              <a:spcPct val="0"/>
            </a:spcBef>
            <a:spcAft>
              <a:spcPct val="35000"/>
            </a:spcAft>
            <a:buNone/>
          </a:pPr>
          <a:r>
            <a:rPr lang="en-CA" sz="2200" kern="1200" dirty="0"/>
            <a:t>Help with navigating the CRT forms and assistance with uploading evidence and arguments into the CRT online platform</a:t>
          </a:r>
          <a:endParaRPr lang="en-US" sz="2200" kern="1200" dirty="0"/>
        </a:p>
      </dsp:txBody>
      <dsp:txXfrm>
        <a:off x="1372680" y="4459099"/>
        <a:ext cx="5424994" cy="118846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EDF6BF-57B1-40DB-BFC2-514131D9FF47}">
      <dsp:nvSpPr>
        <dsp:cNvPr id="0" name=""/>
        <dsp:cNvSpPr/>
      </dsp:nvSpPr>
      <dsp:spPr>
        <a:xfrm>
          <a:off x="489253" y="1011400"/>
          <a:ext cx="793388" cy="79338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99D36A7-E3B2-492E-9080-61370CFA7188}">
      <dsp:nvSpPr>
        <dsp:cNvPr id="0" name=""/>
        <dsp:cNvSpPr/>
      </dsp:nvSpPr>
      <dsp:spPr>
        <a:xfrm>
          <a:off x="4405" y="2069445"/>
          <a:ext cx="1763085" cy="7052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90000"/>
            </a:lnSpc>
            <a:spcBef>
              <a:spcPct val="0"/>
            </a:spcBef>
            <a:spcAft>
              <a:spcPct val="35000"/>
            </a:spcAft>
            <a:buNone/>
          </a:pPr>
          <a:r>
            <a:rPr lang="en-CA" sz="1600" kern="1200"/>
            <a:t>If they should submit a claim (usually) </a:t>
          </a:r>
          <a:endParaRPr lang="en-US" sz="1600" kern="1200"/>
        </a:p>
      </dsp:txBody>
      <dsp:txXfrm>
        <a:off x="4405" y="2069445"/>
        <a:ext cx="1763085" cy="705234"/>
      </dsp:txXfrm>
    </dsp:sp>
    <dsp:sp modelId="{B0A85DE0-5C1D-4C40-B7CA-D18C0DD9E241}">
      <dsp:nvSpPr>
        <dsp:cNvPr id="0" name=""/>
        <dsp:cNvSpPr/>
      </dsp:nvSpPr>
      <dsp:spPr>
        <a:xfrm>
          <a:off x="2560879" y="1011400"/>
          <a:ext cx="793388" cy="79338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B2ABB83-D2DF-4F4E-8BF3-83C8CE47863B}">
      <dsp:nvSpPr>
        <dsp:cNvPr id="0" name=""/>
        <dsp:cNvSpPr/>
      </dsp:nvSpPr>
      <dsp:spPr>
        <a:xfrm>
          <a:off x="2076031" y="2069445"/>
          <a:ext cx="1763085" cy="7052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90000"/>
            </a:lnSpc>
            <a:spcBef>
              <a:spcPct val="0"/>
            </a:spcBef>
            <a:spcAft>
              <a:spcPct val="35000"/>
            </a:spcAft>
            <a:buNone/>
          </a:pPr>
          <a:r>
            <a:rPr lang="en-CA" sz="1600" kern="1200"/>
            <a:t>How much to ask for, naming or locating the parties</a:t>
          </a:r>
          <a:endParaRPr lang="en-US" sz="1600" kern="1200"/>
        </a:p>
      </dsp:txBody>
      <dsp:txXfrm>
        <a:off x="2076031" y="2069445"/>
        <a:ext cx="1763085" cy="705234"/>
      </dsp:txXfrm>
    </dsp:sp>
    <dsp:sp modelId="{D5FFC5F9-C2C4-484B-971C-6050173E2F40}">
      <dsp:nvSpPr>
        <dsp:cNvPr id="0" name=""/>
        <dsp:cNvSpPr/>
      </dsp:nvSpPr>
      <dsp:spPr>
        <a:xfrm>
          <a:off x="4632505" y="1011400"/>
          <a:ext cx="793388" cy="79338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05F8C04-4755-4ABB-9A78-947A238A7914}">
      <dsp:nvSpPr>
        <dsp:cNvPr id="0" name=""/>
        <dsp:cNvSpPr/>
      </dsp:nvSpPr>
      <dsp:spPr>
        <a:xfrm>
          <a:off x="4147657" y="2069445"/>
          <a:ext cx="1763085" cy="7052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90000"/>
            </a:lnSpc>
            <a:spcBef>
              <a:spcPct val="0"/>
            </a:spcBef>
            <a:spcAft>
              <a:spcPct val="35000"/>
            </a:spcAft>
            <a:buNone/>
          </a:pPr>
          <a:r>
            <a:rPr lang="en-CA" sz="1600" kern="1200"/>
            <a:t>What evidence to submit </a:t>
          </a:r>
          <a:endParaRPr lang="en-US" sz="1600" kern="1200"/>
        </a:p>
      </dsp:txBody>
      <dsp:txXfrm>
        <a:off x="4147657" y="2069445"/>
        <a:ext cx="1763085" cy="705234"/>
      </dsp:txXfrm>
    </dsp:sp>
    <dsp:sp modelId="{A45C45FA-5B9C-44CE-89C5-BBC762D56C72}">
      <dsp:nvSpPr>
        <dsp:cNvPr id="0" name=""/>
        <dsp:cNvSpPr/>
      </dsp:nvSpPr>
      <dsp:spPr>
        <a:xfrm>
          <a:off x="6704131" y="1011400"/>
          <a:ext cx="793388" cy="793388"/>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C4D8AEE-378E-42CA-AE6F-FA0BA58A3D78}">
      <dsp:nvSpPr>
        <dsp:cNvPr id="0" name=""/>
        <dsp:cNvSpPr/>
      </dsp:nvSpPr>
      <dsp:spPr>
        <a:xfrm>
          <a:off x="6219283" y="2069445"/>
          <a:ext cx="1763085" cy="7052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90000"/>
            </a:lnSpc>
            <a:spcBef>
              <a:spcPct val="0"/>
            </a:spcBef>
            <a:spcAft>
              <a:spcPct val="35000"/>
            </a:spcAft>
            <a:buNone/>
          </a:pPr>
          <a:r>
            <a:rPr lang="en-CA" sz="1600" kern="1200"/>
            <a:t>If I think they will be successful </a:t>
          </a:r>
          <a:endParaRPr lang="en-US" sz="1600" kern="1200"/>
        </a:p>
      </dsp:txBody>
      <dsp:txXfrm>
        <a:off x="6219283" y="2069445"/>
        <a:ext cx="1763085" cy="705234"/>
      </dsp:txXfrm>
    </dsp:sp>
    <dsp:sp modelId="{693482C6-9373-4F3E-92D4-150B76FD7084}">
      <dsp:nvSpPr>
        <dsp:cNvPr id="0" name=""/>
        <dsp:cNvSpPr/>
      </dsp:nvSpPr>
      <dsp:spPr>
        <a:xfrm>
          <a:off x="8775757" y="1011400"/>
          <a:ext cx="793388" cy="793388"/>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27B8299-937C-4E9B-8638-E42C77E59111}">
      <dsp:nvSpPr>
        <dsp:cNvPr id="0" name=""/>
        <dsp:cNvSpPr/>
      </dsp:nvSpPr>
      <dsp:spPr>
        <a:xfrm>
          <a:off x="8290908" y="2069445"/>
          <a:ext cx="1763085" cy="7052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90000"/>
            </a:lnSpc>
            <a:spcBef>
              <a:spcPct val="0"/>
            </a:spcBef>
            <a:spcAft>
              <a:spcPct val="35000"/>
            </a:spcAft>
            <a:buNone/>
          </a:pPr>
          <a:r>
            <a:rPr lang="en-CA" sz="1600" kern="1200"/>
            <a:t>Clarification regarding their Decision </a:t>
          </a:r>
          <a:endParaRPr lang="en-US" sz="1600" kern="1200"/>
        </a:p>
      </dsp:txBody>
      <dsp:txXfrm>
        <a:off x="8290908" y="2069445"/>
        <a:ext cx="1763085" cy="705234"/>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C37B74-0237-4760-A007-6560B7540C21}" type="datetimeFigureOut">
              <a:rPr lang="en-CA" smtClean="0"/>
              <a:t>2024-09-17</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5FADB6-3F2C-4819-A2B6-CF53BB08E51D}" type="slidenum">
              <a:rPr lang="en-CA" smtClean="0"/>
              <a:t>‹#›</a:t>
            </a:fld>
            <a:endParaRPr lang="en-CA"/>
          </a:p>
        </p:txBody>
      </p:sp>
    </p:spTree>
    <p:extLst>
      <p:ext uri="{BB962C8B-B14F-4D97-AF65-F5344CB8AC3E}">
        <p14:creationId xmlns:p14="http://schemas.microsoft.com/office/powerpoint/2010/main" val="15792728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spcAft>
                <a:spcPts val="800"/>
              </a:spcAft>
            </a:pPr>
            <a:r>
              <a:rPr lang="en-CA" sz="1800" dirty="0">
                <a:effectLst/>
                <a:latin typeface="Times New Roman" panose="02020603050405020304" pitchFamily="18" charset="0"/>
                <a:ea typeface="Aptos" panose="020B0004020202020204" pitchFamily="34" charset="0"/>
                <a:cs typeface="Times New Roman" panose="02020603050405020304" pitchFamily="18" charset="0"/>
              </a:rPr>
              <a:t>Hello all! I would like to take some time to respectfully acknowledge the land that I am coming to you from as an uninvited visitor on the traditional territories of the Songhees, Esquimalt and W̱SÁNEĆ peoples. I am so grateful to be able to live and work on this beautiful land. </a:t>
            </a:r>
          </a:p>
          <a:p>
            <a:pPr>
              <a:lnSpc>
                <a:spcPct val="150000"/>
              </a:lnSpc>
              <a:spcAft>
                <a:spcPts val="800"/>
              </a:spcAft>
            </a:pPr>
            <a:endParaRPr lang="en-CA" sz="1800" dirty="0">
              <a:effectLst/>
              <a:latin typeface="Times New Roman" panose="02020603050405020304" pitchFamily="18" charset="0"/>
              <a:ea typeface="Aptos" panose="020B0004020202020204" pitchFamily="34" charset="0"/>
              <a:cs typeface="Times New Roman" panose="02020603050405020304" pitchFamily="18" charset="0"/>
            </a:endParaRPr>
          </a:p>
          <a:p>
            <a:pPr>
              <a:lnSpc>
                <a:spcPct val="150000"/>
              </a:lnSpc>
              <a:spcAft>
                <a:spcPts val="800"/>
              </a:spcAft>
            </a:pPr>
            <a:r>
              <a:rPr lang="en-CA" sz="1800" dirty="0">
                <a:effectLst/>
                <a:latin typeface="Times New Roman" panose="02020603050405020304" pitchFamily="18" charset="0"/>
                <a:ea typeface="Aptos" panose="020B0004020202020204" pitchFamily="34" charset="0"/>
                <a:cs typeface="Times New Roman" panose="02020603050405020304" pitchFamily="18" charset="0"/>
              </a:rPr>
              <a:t>Claire Leckie</a:t>
            </a:r>
            <a:endParaRPr lang="en-CA" sz="18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6F5FADB6-3F2C-4819-A2B6-CF53BB08E51D}" type="slidenum">
              <a:rPr lang="en-CA" smtClean="0"/>
              <a:t>1</a:t>
            </a:fld>
            <a:endParaRPr lang="en-CA"/>
          </a:p>
        </p:txBody>
      </p:sp>
    </p:spTree>
    <p:extLst>
      <p:ext uri="{BB962C8B-B14F-4D97-AF65-F5344CB8AC3E}">
        <p14:creationId xmlns:p14="http://schemas.microsoft.com/office/powerpoint/2010/main" val="24822879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These are all the statistics that we collect when a party self-identifies as Indigenous. </a:t>
            </a:r>
          </a:p>
        </p:txBody>
      </p:sp>
      <p:sp>
        <p:nvSpPr>
          <p:cNvPr id="4" name="Slide Number Placeholder 3"/>
          <p:cNvSpPr>
            <a:spLocks noGrp="1"/>
          </p:cNvSpPr>
          <p:nvPr>
            <p:ph type="sldNum" sz="quarter" idx="5"/>
          </p:nvPr>
        </p:nvSpPr>
        <p:spPr/>
        <p:txBody>
          <a:bodyPr/>
          <a:lstStyle/>
          <a:p>
            <a:fld id="{6F5FADB6-3F2C-4819-A2B6-CF53BB08E51D}" type="slidenum">
              <a:rPr lang="en-CA" smtClean="0"/>
              <a:t>10</a:t>
            </a:fld>
            <a:endParaRPr lang="en-CA"/>
          </a:p>
        </p:txBody>
      </p:sp>
    </p:spTree>
    <p:extLst>
      <p:ext uri="{BB962C8B-B14F-4D97-AF65-F5344CB8AC3E}">
        <p14:creationId xmlns:p14="http://schemas.microsoft.com/office/powerpoint/2010/main" val="17192937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Through our data tracking, we have been able to see that the CRT may not be known to/accessible for Indigenous folks in rural and remote areas. </a:t>
            </a:r>
          </a:p>
          <a:p>
            <a:r>
              <a:rPr lang="en-CA" dirty="0"/>
              <a:t>We are currently working on reaching out to a list of friendship centres and Indigenous legal resources across the province to increase awareness. </a:t>
            </a:r>
          </a:p>
          <a:p>
            <a:r>
              <a:rPr lang="en-CA" dirty="0"/>
              <a:t>We are updating our website based on feedback we’ve received.</a:t>
            </a:r>
          </a:p>
        </p:txBody>
      </p:sp>
      <p:sp>
        <p:nvSpPr>
          <p:cNvPr id="4" name="Slide Number Placeholder 3"/>
          <p:cNvSpPr>
            <a:spLocks noGrp="1"/>
          </p:cNvSpPr>
          <p:nvPr>
            <p:ph type="sldNum" sz="quarter" idx="5"/>
          </p:nvPr>
        </p:nvSpPr>
        <p:spPr/>
        <p:txBody>
          <a:bodyPr/>
          <a:lstStyle/>
          <a:p>
            <a:fld id="{6F5FADB6-3F2C-4819-A2B6-CF53BB08E51D}" type="slidenum">
              <a:rPr lang="en-CA" smtClean="0"/>
              <a:t>11</a:t>
            </a:fld>
            <a:endParaRPr lang="en-CA"/>
          </a:p>
        </p:txBody>
      </p:sp>
    </p:spTree>
    <p:extLst>
      <p:ext uri="{BB962C8B-B14F-4D97-AF65-F5344CB8AC3E}">
        <p14:creationId xmlns:p14="http://schemas.microsoft.com/office/powerpoint/2010/main" val="10590786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Leading a project to create an participant satisfaction survey for Indigenous parties to get qualitative feedback as well.</a:t>
            </a:r>
          </a:p>
        </p:txBody>
      </p:sp>
      <p:sp>
        <p:nvSpPr>
          <p:cNvPr id="4" name="Slide Number Placeholder 3"/>
          <p:cNvSpPr>
            <a:spLocks noGrp="1"/>
          </p:cNvSpPr>
          <p:nvPr>
            <p:ph type="sldNum" sz="quarter" idx="5"/>
          </p:nvPr>
        </p:nvSpPr>
        <p:spPr/>
        <p:txBody>
          <a:bodyPr/>
          <a:lstStyle/>
          <a:p>
            <a:fld id="{6F5FADB6-3F2C-4819-A2B6-CF53BB08E51D}" type="slidenum">
              <a:rPr lang="en-CA" smtClean="0"/>
              <a:t>12</a:t>
            </a:fld>
            <a:endParaRPr lang="en-CA"/>
          </a:p>
        </p:txBody>
      </p:sp>
    </p:spTree>
    <p:extLst>
      <p:ext uri="{BB962C8B-B14F-4D97-AF65-F5344CB8AC3E}">
        <p14:creationId xmlns:p14="http://schemas.microsoft.com/office/powerpoint/2010/main" val="27466683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Courier New" panose="02070309020205020404" pitchFamily="49" charset="0"/>
              <a:buChar char="o"/>
            </a:pPr>
            <a:r>
              <a:rPr lang="en-CA" dirty="0"/>
              <a:t>Our current Navigators are both white settlers </a:t>
            </a:r>
          </a:p>
          <a:p>
            <a:pPr lvl="1">
              <a:buFont typeface="Courier New" panose="02070309020205020404" pitchFamily="49" charset="0"/>
              <a:buChar char="o"/>
            </a:pPr>
            <a:r>
              <a:rPr lang="en-CA" dirty="0"/>
              <a:t>This can make Indigenous folks accessing our services uncomfortable</a:t>
            </a:r>
          </a:p>
          <a:p>
            <a:pPr lvl="1">
              <a:buFont typeface="Courier New" panose="02070309020205020404" pitchFamily="49" charset="0"/>
              <a:buChar char="o"/>
            </a:pPr>
            <a:r>
              <a:rPr lang="en-CA" dirty="0"/>
              <a:t>It is important for cultural safety to speak with other Indigenous folks</a:t>
            </a:r>
          </a:p>
          <a:p>
            <a:pPr>
              <a:buFont typeface="Courier New" panose="02070309020205020404" pitchFamily="49" charset="0"/>
              <a:buChar char="o"/>
            </a:pPr>
            <a:r>
              <a:rPr lang="en-CA" dirty="0"/>
              <a:t> Finding resources for legal advice for Indigenous folks in civil law is difficult</a:t>
            </a:r>
          </a:p>
          <a:p>
            <a:pPr lvl="1">
              <a:buFont typeface="Courier New" panose="02070309020205020404" pitchFamily="49" charset="0"/>
              <a:buChar char="o"/>
            </a:pPr>
            <a:r>
              <a:rPr lang="en-CA" dirty="0"/>
              <a:t>We refer many parties to other resources for legal advice, there are long waitlists and it is challenging to find legal professionals to help with the CRT process</a:t>
            </a:r>
          </a:p>
          <a:p>
            <a:pPr>
              <a:buFont typeface="Courier New" panose="02070309020205020404" pitchFamily="49" charset="0"/>
              <a:buChar char="o"/>
            </a:pPr>
            <a:r>
              <a:rPr lang="en-CA" dirty="0"/>
              <a:t> Not all Indigenous parties are comfortable self-identifying to the CRT</a:t>
            </a:r>
          </a:p>
          <a:p>
            <a:pPr lvl="1">
              <a:buFont typeface="Courier New" panose="02070309020205020404" pitchFamily="49" charset="0"/>
              <a:buChar char="o"/>
            </a:pPr>
            <a:r>
              <a:rPr lang="en-CA" dirty="0"/>
              <a:t>The legal system historically has been used to criminalize and colonize Indigenous folks, many people are not comfortable self-identifying for those reasons and we don’t offer the Navigator role to anyone</a:t>
            </a:r>
          </a:p>
          <a:p>
            <a:pPr>
              <a:buFont typeface="Courier New" panose="02070309020205020404" pitchFamily="49" charset="0"/>
              <a:buChar char="o"/>
            </a:pPr>
            <a:r>
              <a:rPr lang="en-CA" dirty="0"/>
              <a:t> It is difficult reaching Indigenous parties in rural and remote areas</a:t>
            </a:r>
          </a:p>
          <a:p>
            <a:pPr lvl="1">
              <a:buFont typeface="Courier New" panose="02070309020205020404" pitchFamily="49" charset="0"/>
              <a:buChar char="o"/>
            </a:pPr>
            <a:r>
              <a:rPr lang="en-CA" dirty="0"/>
              <a:t>Our data has shown this</a:t>
            </a:r>
          </a:p>
          <a:p>
            <a:pPr>
              <a:buFont typeface="Courier New" panose="02070309020205020404" pitchFamily="49" charset="0"/>
              <a:buChar char="o"/>
            </a:pPr>
            <a:r>
              <a:rPr lang="en-CA" dirty="0"/>
              <a:t> Accessibility is challenging for folks who don’t have regular access to a phone or computer</a:t>
            </a:r>
          </a:p>
          <a:p>
            <a:pPr lvl="1">
              <a:buFont typeface="Courier New" panose="02070309020205020404" pitchFamily="49" charset="0"/>
              <a:buChar char="o"/>
            </a:pPr>
            <a:r>
              <a:rPr lang="en-CA" dirty="0"/>
              <a:t> We do the CRT process via mail in this case which can be difficult for clarifying questions, people can go into Service BC locations for assistance but employees are not always versed in the CRT process</a:t>
            </a:r>
          </a:p>
          <a:p>
            <a:pPr lvl="1">
              <a:buFont typeface="Courier New" panose="02070309020205020404" pitchFamily="49" charset="0"/>
              <a:buNone/>
            </a:pPr>
            <a:endParaRPr lang="en-CA" dirty="0"/>
          </a:p>
          <a:p>
            <a:endParaRPr lang="en-CA" dirty="0"/>
          </a:p>
          <a:p>
            <a:endParaRPr lang="en-CA" dirty="0"/>
          </a:p>
          <a:p>
            <a:r>
              <a:rPr lang="en-CA" dirty="0"/>
              <a:t>We worked with a Community Advisory Committee comprised of Indigenous legal professionals and academics to get their advice on how to address these challenges.</a:t>
            </a:r>
          </a:p>
          <a:p>
            <a:endParaRPr lang="en-CA" dirty="0"/>
          </a:p>
          <a:p>
            <a:r>
              <a:rPr lang="en-CA" dirty="0"/>
              <a:t>Artwork is by Clayton Gauthier and is on our website as well.</a:t>
            </a:r>
          </a:p>
        </p:txBody>
      </p:sp>
      <p:sp>
        <p:nvSpPr>
          <p:cNvPr id="4" name="Slide Number Placeholder 3"/>
          <p:cNvSpPr>
            <a:spLocks noGrp="1"/>
          </p:cNvSpPr>
          <p:nvPr>
            <p:ph type="sldNum" sz="quarter" idx="5"/>
          </p:nvPr>
        </p:nvSpPr>
        <p:spPr/>
        <p:txBody>
          <a:bodyPr/>
          <a:lstStyle/>
          <a:p>
            <a:fld id="{6F5FADB6-3F2C-4819-A2B6-CF53BB08E51D}" type="slidenum">
              <a:rPr lang="en-CA" smtClean="0"/>
              <a:t>13</a:t>
            </a:fld>
            <a:endParaRPr lang="en-CA"/>
          </a:p>
        </p:txBody>
      </p:sp>
    </p:spTree>
    <p:extLst>
      <p:ext uri="{BB962C8B-B14F-4D97-AF65-F5344CB8AC3E}">
        <p14:creationId xmlns:p14="http://schemas.microsoft.com/office/powerpoint/2010/main" val="9529756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With recommendations from the Community Advisory Committee, we are revising and updating our reconciliation plan at the CRT.</a:t>
            </a:r>
          </a:p>
          <a:p>
            <a:endParaRPr lang="en-CA" dirty="0"/>
          </a:p>
          <a:p>
            <a:r>
              <a:rPr lang="en-CA" dirty="0"/>
              <a:t>To improve cultural safety for Indigenous folks accessing Navigator services, we are looking to hire Indigenous Case Managers to take over the role, as well as revising our hiring process generally to increase Indigenous folks within our staff and all stages of the CRT process</a:t>
            </a:r>
          </a:p>
          <a:p>
            <a:pPr lvl="1">
              <a:buFont typeface="Courier New" panose="02070309020205020404" pitchFamily="49" charset="0"/>
              <a:buChar char="o"/>
            </a:pPr>
            <a:r>
              <a:rPr lang="en-CA" dirty="0"/>
              <a:t>The CRT is actively hiring Indigenous Case Managers to take over the Navigator role as we recognize the importance of cultural safety</a:t>
            </a:r>
          </a:p>
          <a:p>
            <a:pPr lvl="1">
              <a:buFont typeface="Courier New" panose="02070309020205020404" pitchFamily="49" charset="0"/>
              <a:buChar char="o"/>
            </a:pPr>
            <a:r>
              <a:rPr lang="en-CA" dirty="0"/>
              <a:t>We are reviewing our hiring processes generally to hire more Indigenous staff members</a:t>
            </a:r>
          </a:p>
          <a:p>
            <a:pPr lvl="1">
              <a:buFont typeface="Courier New" panose="02070309020205020404" pitchFamily="49" charset="0"/>
              <a:buChar char="o"/>
            </a:pPr>
            <a:endParaRPr lang="en-CA" dirty="0"/>
          </a:p>
          <a:p>
            <a:pPr lvl="1">
              <a:buFont typeface="Courier New" panose="02070309020205020404" pitchFamily="49" charset="0"/>
              <a:buNone/>
            </a:pPr>
            <a:r>
              <a:rPr lang="en-CA" dirty="0"/>
              <a:t>On the advice of the CAC, we are going to reach out directly to a number of friendship centres, Indigenous legal organizations, and other Indigenous based organizations with posters and job postings to increase awareness of the CRT, as well as updating our website for clarity and plain language.</a:t>
            </a:r>
          </a:p>
          <a:p>
            <a:pPr lvl="1">
              <a:buFont typeface="Courier New" panose="02070309020205020404" pitchFamily="49" charset="0"/>
              <a:buChar char="o"/>
            </a:pPr>
            <a:r>
              <a:rPr lang="en-CA" dirty="0"/>
              <a:t>There is a disproportionate number of Indigenous folks from urban centres versus rural areas</a:t>
            </a:r>
          </a:p>
          <a:p>
            <a:pPr>
              <a:buFont typeface="Courier New" panose="02070309020205020404" pitchFamily="49" charset="0"/>
              <a:buNone/>
            </a:pPr>
            <a:endParaRPr lang="en-CA" dirty="0"/>
          </a:p>
          <a:p>
            <a:pPr>
              <a:buFont typeface="Courier New" panose="02070309020205020404" pitchFamily="49" charset="0"/>
              <a:buChar char="o"/>
            </a:pPr>
            <a:r>
              <a:rPr lang="en-CA" dirty="0"/>
              <a:t>We will be addressing these challenges in the new reconciliation plan that we will be working on</a:t>
            </a:r>
          </a:p>
          <a:p>
            <a:endParaRPr lang="en-CA" dirty="0"/>
          </a:p>
        </p:txBody>
      </p:sp>
      <p:sp>
        <p:nvSpPr>
          <p:cNvPr id="4" name="Slide Number Placeholder 3"/>
          <p:cNvSpPr>
            <a:spLocks noGrp="1"/>
          </p:cNvSpPr>
          <p:nvPr>
            <p:ph type="sldNum" sz="quarter" idx="5"/>
          </p:nvPr>
        </p:nvSpPr>
        <p:spPr/>
        <p:txBody>
          <a:bodyPr/>
          <a:lstStyle/>
          <a:p>
            <a:fld id="{6F5FADB6-3F2C-4819-A2B6-CF53BB08E51D}" type="slidenum">
              <a:rPr lang="en-CA" smtClean="0"/>
              <a:t>14</a:t>
            </a:fld>
            <a:endParaRPr lang="en-CA"/>
          </a:p>
        </p:txBody>
      </p:sp>
    </p:spTree>
    <p:extLst>
      <p:ext uri="{BB962C8B-B14F-4D97-AF65-F5344CB8AC3E}">
        <p14:creationId xmlns:p14="http://schemas.microsoft.com/office/powerpoint/2010/main" val="32614699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The Civil Resolution Tribunal is a completely online Civil Claims Court. We adjudicate claims related to:</a:t>
            </a:r>
          </a:p>
          <a:p>
            <a:endParaRPr lang="en-CA" dirty="0"/>
          </a:p>
          <a:p>
            <a:pPr marL="171450" indent="-171450">
              <a:buFontTx/>
              <a:buChar char="-"/>
            </a:pPr>
            <a:r>
              <a:rPr lang="en-CA" dirty="0"/>
              <a:t>Small Claims</a:t>
            </a:r>
          </a:p>
          <a:p>
            <a:pPr marL="171450" indent="-171450">
              <a:buFontTx/>
              <a:buChar char="-"/>
            </a:pPr>
            <a:r>
              <a:rPr lang="en-CA" dirty="0"/>
              <a:t>Strata</a:t>
            </a:r>
          </a:p>
          <a:p>
            <a:pPr marL="171450" indent="-171450">
              <a:buFontTx/>
              <a:buChar char="-"/>
            </a:pPr>
            <a:r>
              <a:rPr lang="en-CA" dirty="0"/>
              <a:t>Co-ops and Societies</a:t>
            </a:r>
          </a:p>
          <a:p>
            <a:pPr marL="171450" indent="-171450">
              <a:buFontTx/>
              <a:buChar char="-"/>
            </a:pPr>
            <a:r>
              <a:rPr lang="en-CA" dirty="0"/>
              <a:t>Motor Vehicle Incidents</a:t>
            </a:r>
          </a:p>
          <a:p>
            <a:pPr marL="171450" indent="-171450">
              <a:buFontTx/>
              <a:buChar char="-"/>
            </a:pPr>
            <a:r>
              <a:rPr lang="en-CA" dirty="0"/>
              <a:t>Intimate Image Protection Act</a:t>
            </a:r>
          </a:p>
          <a:p>
            <a:pPr marL="171450" indent="-171450">
              <a:buFontTx/>
              <a:buChar char="-"/>
            </a:pPr>
            <a:endParaRPr lang="en-CA" dirty="0"/>
          </a:p>
          <a:p>
            <a:pPr marL="171450" indent="-171450">
              <a:buFontTx/>
              <a:buChar char="-"/>
            </a:pPr>
            <a:r>
              <a:rPr lang="en-CA" dirty="0"/>
              <a:t>Our process begins at intake then Negotiation then </a:t>
            </a:r>
            <a:r>
              <a:rPr lang="en-CA" dirty="0" err="1"/>
              <a:t>facilitaton</a:t>
            </a:r>
            <a:r>
              <a:rPr lang="en-CA" dirty="0"/>
              <a:t> then finally Tribunal Decision Preparation where the dispute goes to a TM for a final decision</a:t>
            </a:r>
          </a:p>
          <a:p>
            <a:pPr marL="171450" indent="-171450">
              <a:buFontTx/>
              <a:buChar char="-"/>
            </a:pPr>
            <a:endParaRPr lang="en-CA" dirty="0"/>
          </a:p>
          <a:p>
            <a:pPr marL="171450" indent="-171450">
              <a:buFontTx/>
              <a:buChar char="-"/>
            </a:pPr>
            <a:r>
              <a:rPr lang="en-CA" dirty="0"/>
              <a:t>Our mandate is to be timely, flexible, efficient accessible, affordable, and efficient</a:t>
            </a:r>
          </a:p>
        </p:txBody>
      </p:sp>
      <p:sp>
        <p:nvSpPr>
          <p:cNvPr id="4" name="Slide Number Placeholder 3"/>
          <p:cNvSpPr>
            <a:spLocks noGrp="1"/>
          </p:cNvSpPr>
          <p:nvPr>
            <p:ph type="sldNum" sz="quarter" idx="5"/>
          </p:nvPr>
        </p:nvSpPr>
        <p:spPr/>
        <p:txBody>
          <a:bodyPr/>
          <a:lstStyle/>
          <a:p>
            <a:fld id="{6F5FADB6-3F2C-4819-A2B6-CF53BB08E51D}" type="slidenum">
              <a:rPr lang="en-CA" smtClean="0"/>
              <a:t>2</a:t>
            </a:fld>
            <a:endParaRPr lang="en-CA"/>
          </a:p>
        </p:txBody>
      </p:sp>
    </p:spTree>
    <p:extLst>
      <p:ext uri="{BB962C8B-B14F-4D97-AF65-F5344CB8AC3E}">
        <p14:creationId xmlns:p14="http://schemas.microsoft.com/office/powerpoint/2010/main" val="30687475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The plan is available for public viewing on our website.</a:t>
            </a:r>
          </a:p>
        </p:txBody>
      </p:sp>
      <p:sp>
        <p:nvSpPr>
          <p:cNvPr id="4" name="Slide Number Placeholder 3"/>
          <p:cNvSpPr>
            <a:spLocks noGrp="1"/>
          </p:cNvSpPr>
          <p:nvPr>
            <p:ph type="sldNum" sz="quarter" idx="5"/>
          </p:nvPr>
        </p:nvSpPr>
        <p:spPr/>
        <p:txBody>
          <a:bodyPr/>
          <a:lstStyle/>
          <a:p>
            <a:fld id="{6F5FADB6-3F2C-4819-A2B6-CF53BB08E51D}" type="slidenum">
              <a:rPr lang="en-CA" smtClean="0"/>
              <a:t>3</a:t>
            </a:fld>
            <a:endParaRPr lang="en-CA"/>
          </a:p>
        </p:txBody>
      </p:sp>
    </p:spTree>
    <p:extLst>
      <p:ext uri="{BB962C8B-B14F-4D97-AF65-F5344CB8AC3E}">
        <p14:creationId xmlns:p14="http://schemas.microsoft.com/office/powerpoint/2010/main" val="4117272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That can make engaging in a legal process traumatizing, overwhelming, and stressful.</a:t>
            </a:r>
          </a:p>
        </p:txBody>
      </p:sp>
      <p:sp>
        <p:nvSpPr>
          <p:cNvPr id="4" name="Slide Number Placeholder 3"/>
          <p:cNvSpPr>
            <a:spLocks noGrp="1"/>
          </p:cNvSpPr>
          <p:nvPr>
            <p:ph type="sldNum" sz="quarter" idx="5"/>
          </p:nvPr>
        </p:nvSpPr>
        <p:spPr/>
        <p:txBody>
          <a:bodyPr/>
          <a:lstStyle/>
          <a:p>
            <a:fld id="{6F5FADB6-3F2C-4819-A2B6-CF53BB08E51D}" type="slidenum">
              <a:rPr lang="en-CA" smtClean="0"/>
              <a:t>4</a:t>
            </a:fld>
            <a:endParaRPr lang="en-CA"/>
          </a:p>
        </p:txBody>
      </p:sp>
    </p:spTree>
    <p:extLst>
      <p:ext uri="{BB962C8B-B14F-4D97-AF65-F5344CB8AC3E}">
        <p14:creationId xmlns:p14="http://schemas.microsoft.com/office/powerpoint/2010/main" val="42180912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My name is Kassidy I use she/her pronouns. I currently live on the </a:t>
            </a:r>
            <a:r>
              <a:rPr lang="en-US" dirty="0"/>
              <a:t>traditional territories of the Songhees, Esquimalt and W̱SÁNEĆ peoples and have lived here for seven years. I was born and raised on the traditional territories of the Tsuut’ina, Blackfoot, Stoney, Ktunaxa, and </a:t>
            </a:r>
            <a:r>
              <a:rPr lang="en-US" dirty="0" err="1"/>
              <a:t>Michif</a:t>
            </a:r>
            <a:r>
              <a:rPr lang="en-US" dirty="0"/>
              <a:t> </a:t>
            </a:r>
            <a:r>
              <a:rPr lang="en-US" dirty="0" err="1"/>
              <a:t>Piyii</a:t>
            </a:r>
            <a:r>
              <a:rPr lang="en-US" dirty="0"/>
              <a:t> Metis nations in Alberta. I love the west coast and am so grateful to live here. I am a white settler of European ancestry. </a:t>
            </a:r>
            <a:r>
              <a:rPr lang="en-CA" dirty="0"/>
              <a:t>I currently work as an Intimate Images Protection Act Team Lead. I joined the Navigator role in June 2023 because I am passionate about justice accessibility. I studied systems of Indigenous governance during my undergraduate degree as well as many courses in Indigenous feminism, and intersectional feminism. I volunteer at the Victoria Sexual Assault Centre where I do work as a crisis support volunteer. I participate in an Unlearning White Supremacy training through VSAC. My learning is ongoing and I strive to bring the skills I learn in my role at VSAC, on the IIPA team, and CRT knowledge to the role of Navigator.</a:t>
            </a:r>
          </a:p>
          <a:p>
            <a:endParaRPr lang="en-CA" dirty="0"/>
          </a:p>
        </p:txBody>
      </p:sp>
      <p:sp>
        <p:nvSpPr>
          <p:cNvPr id="4" name="Slide Number Placeholder 3"/>
          <p:cNvSpPr>
            <a:spLocks noGrp="1"/>
          </p:cNvSpPr>
          <p:nvPr>
            <p:ph type="sldNum" sz="quarter" idx="5"/>
          </p:nvPr>
        </p:nvSpPr>
        <p:spPr/>
        <p:txBody>
          <a:bodyPr/>
          <a:lstStyle/>
          <a:p>
            <a:fld id="{6F5FADB6-3F2C-4819-A2B6-CF53BB08E51D}" type="slidenum">
              <a:rPr lang="en-CA" smtClean="0"/>
              <a:t>5</a:t>
            </a:fld>
            <a:endParaRPr lang="en-CA"/>
          </a:p>
        </p:txBody>
      </p:sp>
    </p:spTree>
    <p:extLst>
      <p:ext uri="{BB962C8B-B14F-4D97-AF65-F5344CB8AC3E}">
        <p14:creationId xmlns:p14="http://schemas.microsoft.com/office/powerpoint/2010/main" val="31326547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Since 2017, all CRT staff and full-time tribunal members have been required to complete cultural competency, Trauma-informed Practice, and cultural humility training in order to better understand and acknowledge the unique experiences and worldview of Indigenous peoples.</a:t>
            </a:r>
          </a:p>
          <a:p>
            <a:r>
              <a:rPr lang="en-US" sz="1200" b="0" i="0" kern="1200" dirty="0">
                <a:solidFill>
                  <a:schemeClr val="tx1"/>
                </a:solidFill>
                <a:effectLst/>
                <a:latin typeface="+mn-lt"/>
                <a:ea typeface="+mn-ea"/>
                <a:cs typeface="+mn-cs"/>
              </a:rPr>
              <a:t>Navigators take the Indigenous Canada course through </a:t>
            </a:r>
            <a:r>
              <a:rPr lang="en-US" sz="1200" b="0" i="0" kern="1200" dirty="0" err="1">
                <a:solidFill>
                  <a:schemeClr val="tx1"/>
                </a:solidFill>
                <a:effectLst/>
                <a:latin typeface="+mn-lt"/>
                <a:ea typeface="+mn-ea"/>
                <a:cs typeface="+mn-cs"/>
              </a:rPr>
              <a:t>UofA</a:t>
            </a:r>
            <a:r>
              <a:rPr lang="en-US" sz="1200" b="0" i="0" kern="1200" dirty="0">
                <a:solidFill>
                  <a:schemeClr val="tx1"/>
                </a:solidFill>
                <a:effectLst/>
                <a:latin typeface="+mn-lt"/>
                <a:ea typeface="+mn-ea"/>
                <a:cs typeface="+mn-cs"/>
              </a:rPr>
              <a:t>.</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Add a personal slide for me and Francina’s connection to the work.</a:t>
            </a:r>
          </a:p>
          <a:p>
            <a:endParaRPr lang="en-CA" dirty="0"/>
          </a:p>
        </p:txBody>
      </p:sp>
      <p:sp>
        <p:nvSpPr>
          <p:cNvPr id="4" name="Slide Number Placeholder 3"/>
          <p:cNvSpPr>
            <a:spLocks noGrp="1"/>
          </p:cNvSpPr>
          <p:nvPr>
            <p:ph type="sldNum" sz="quarter" idx="5"/>
          </p:nvPr>
        </p:nvSpPr>
        <p:spPr/>
        <p:txBody>
          <a:bodyPr/>
          <a:lstStyle/>
          <a:p>
            <a:fld id="{6F5FADB6-3F2C-4819-A2B6-CF53BB08E51D}" type="slidenum">
              <a:rPr lang="en-CA" smtClean="0"/>
              <a:t>6</a:t>
            </a:fld>
            <a:endParaRPr lang="en-CA"/>
          </a:p>
        </p:txBody>
      </p:sp>
    </p:spTree>
    <p:extLst>
      <p:ext uri="{BB962C8B-B14F-4D97-AF65-F5344CB8AC3E}">
        <p14:creationId xmlns:p14="http://schemas.microsoft.com/office/powerpoint/2010/main" val="36427637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When parties self-identify as Indigenous, we send them a welcome email that covers the services that we are able to offer as well as our direct phone numbers if they need to call us. Navigator services are optional. Typically we arrange a phone call to discuss the CRT process and clarify any concerns parties have or we communicate over email. We then work with them as needed through the entire CRT process.</a:t>
            </a:r>
          </a:p>
          <a:p>
            <a:endParaRPr lang="en-CA" dirty="0"/>
          </a:p>
          <a:p>
            <a:r>
              <a:rPr lang="en-CA" dirty="0"/>
              <a:t>Most often I’ve assisted with clarifying emails, helping to navigate application or response forms, provide a deeper explanation of the CRT process, and providing emotional support along the way.</a:t>
            </a:r>
          </a:p>
          <a:p>
            <a:r>
              <a:rPr lang="en-CA" dirty="0"/>
              <a:t>Allows us to take our time with parties and listen to their stories along with helping through the process.</a:t>
            </a:r>
          </a:p>
          <a:p>
            <a:endParaRPr lang="en-CA" dirty="0"/>
          </a:p>
        </p:txBody>
      </p:sp>
      <p:sp>
        <p:nvSpPr>
          <p:cNvPr id="4" name="Slide Number Placeholder 3"/>
          <p:cNvSpPr>
            <a:spLocks noGrp="1"/>
          </p:cNvSpPr>
          <p:nvPr>
            <p:ph type="sldNum" sz="quarter" idx="5"/>
          </p:nvPr>
        </p:nvSpPr>
        <p:spPr/>
        <p:txBody>
          <a:bodyPr/>
          <a:lstStyle/>
          <a:p>
            <a:fld id="{6F5FADB6-3F2C-4819-A2B6-CF53BB08E51D}" type="slidenum">
              <a:rPr lang="en-CA" smtClean="0"/>
              <a:t>7</a:t>
            </a:fld>
            <a:endParaRPr lang="en-CA"/>
          </a:p>
        </p:txBody>
      </p:sp>
    </p:spTree>
    <p:extLst>
      <p:ext uri="{BB962C8B-B14F-4D97-AF65-F5344CB8AC3E}">
        <p14:creationId xmlns:p14="http://schemas.microsoft.com/office/powerpoint/2010/main" val="38680821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I cannot provide legal advice or help with another legal process.</a:t>
            </a:r>
          </a:p>
          <a:p>
            <a:r>
              <a:rPr lang="en-CA" dirty="0"/>
              <a:t>I cannot directly transfer parties to additional resources.</a:t>
            </a:r>
          </a:p>
        </p:txBody>
      </p:sp>
      <p:sp>
        <p:nvSpPr>
          <p:cNvPr id="4" name="Slide Number Placeholder 3"/>
          <p:cNvSpPr>
            <a:spLocks noGrp="1"/>
          </p:cNvSpPr>
          <p:nvPr>
            <p:ph type="sldNum" sz="quarter" idx="5"/>
          </p:nvPr>
        </p:nvSpPr>
        <p:spPr/>
        <p:txBody>
          <a:bodyPr/>
          <a:lstStyle/>
          <a:p>
            <a:fld id="{6F5FADB6-3F2C-4819-A2B6-CF53BB08E51D}" type="slidenum">
              <a:rPr lang="en-CA" smtClean="0"/>
              <a:t>8</a:t>
            </a:fld>
            <a:endParaRPr lang="en-CA"/>
          </a:p>
        </p:txBody>
      </p:sp>
    </p:spTree>
    <p:extLst>
      <p:ext uri="{BB962C8B-B14F-4D97-AF65-F5344CB8AC3E}">
        <p14:creationId xmlns:p14="http://schemas.microsoft.com/office/powerpoint/2010/main" val="16395880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Here is a list of resources I can provide if the CRT is unable to help the party with their question. Depending on their needs and location, we have a list with over 100 resources we can provide to them as well.</a:t>
            </a:r>
          </a:p>
          <a:p>
            <a:endParaRPr lang="en-CA" dirty="0"/>
          </a:p>
          <a:p>
            <a:r>
              <a:rPr lang="en-CA" dirty="0"/>
              <a:t>We often refer parties to these organizations for affordable or free legal advice. Most commonly CLAS, Legal Aid BC, Access </a:t>
            </a:r>
            <a:r>
              <a:rPr lang="en-CA" dirty="0" err="1"/>
              <a:t>ProBono</a:t>
            </a:r>
            <a:r>
              <a:rPr lang="en-CA" dirty="0"/>
              <a:t>, and NCWCCA of BC.</a:t>
            </a:r>
          </a:p>
          <a:p>
            <a:endParaRPr lang="en-CA" dirty="0"/>
          </a:p>
          <a:p>
            <a:r>
              <a:rPr lang="en-CA" dirty="0"/>
              <a:t>Unfortunately, there aren’t many administrative legal clinics specific to Indigenous peoples. This is one of the challenges we face.</a:t>
            </a:r>
          </a:p>
          <a:p>
            <a:endParaRPr lang="en-CA" dirty="0"/>
          </a:p>
          <a:p>
            <a:endParaRPr lang="en-CA" dirty="0"/>
          </a:p>
        </p:txBody>
      </p:sp>
      <p:sp>
        <p:nvSpPr>
          <p:cNvPr id="4" name="Slide Number Placeholder 3"/>
          <p:cNvSpPr>
            <a:spLocks noGrp="1"/>
          </p:cNvSpPr>
          <p:nvPr>
            <p:ph type="sldNum" sz="quarter" idx="5"/>
          </p:nvPr>
        </p:nvSpPr>
        <p:spPr/>
        <p:txBody>
          <a:bodyPr/>
          <a:lstStyle/>
          <a:p>
            <a:fld id="{6F5FADB6-3F2C-4819-A2B6-CF53BB08E51D}" type="slidenum">
              <a:rPr lang="en-CA" smtClean="0"/>
              <a:t>9</a:t>
            </a:fld>
            <a:endParaRPr lang="en-CA"/>
          </a:p>
        </p:txBody>
      </p:sp>
    </p:spTree>
    <p:extLst>
      <p:ext uri="{BB962C8B-B14F-4D97-AF65-F5344CB8AC3E}">
        <p14:creationId xmlns:p14="http://schemas.microsoft.com/office/powerpoint/2010/main" val="28548114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611CCDE-FB90-4A1E-B510-79E100570198}" type="datetimeFigureOut">
              <a:rPr lang="en-CA" smtClean="0"/>
              <a:t>2024-09-17</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74E7D3EC-1D7B-4144-AE2E-1F7EA9C7C98B}" type="slidenum">
              <a:rPr lang="en-CA" smtClean="0"/>
              <a:t>‹#›</a:t>
            </a:fld>
            <a:endParaRPr lang="en-CA"/>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17105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611CCDE-FB90-4A1E-B510-79E100570198}" type="datetimeFigureOut">
              <a:rPr lang="en-CA" smtClean="0"/>
              <a:t>2024-09-17</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74E7D3EC-1D7B-4144-AE2E-1F7EA9C7C98B}" type="slidenum">
              <a:rPr lang="en-CA" smtClean="0"/>
              <a:t>‹#›</a:t>
            </a:fld>
            <a:endParaRPr lang="en-CA"/>
          </a:p>
        </p:txBody>
      </p:sp>
    </p:spTree>
    <p:extLst>
      <p:ext uri="{BB962C8B-B14F-4D97-AF65-F5344CB8AC3E}">
        <p14:creationId xmlns:p14="http://schemas.microsoft.com/office/powerpoint/2010/main" val="28604606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611CCDE-FB90-4A1E-B510-79E100570198}" type="datetimeFigureOut">
              <a:rPr lang="en-CA" smtClean="0"/>
              <a:t>2024-09-17</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74E7D3EC-1D7B-4144-AE2E-1F7EA9C7C98B}" type="slidenum">
              <a:rPr lang="en-CA" smtClean="0"/>
              <a:t>‹#›</a:t>
            </a:fld>
            <a:endParaRPr lang="en-CA"/>
          </a:p>
        </p:txBody>
      </p:sp>
    </p:spTree>
    <p:extLst>
      <p:ext uri="{BB962C8B-B14F-4D97-AF65-F5344CB8AC3E}">
        <p14:creationId xmlns:p14="http://schemas.microsoft.com/office/powerpoint/2010/main" val="36443911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611CCDE-FB90-4A1E-B510-79E100570198}" type="datetimeFigureOut">
              <a:rPr lang="en-CA" smtClean="0"/>
              <a:t>2024-09-17</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74E7D3EC-1D7B-4144-AE2E-1F7EA9C7C98B}" type="slidenum">
              <a:rPr lang="en-CA" smtClean="0"/>
              <a:t>‹#›</a:t>
            </a:fld>
            <a:endParaRPr lang="en-CA"/>
          </a:p>
        </p:txBody>
      </p:sp>
    </p:spTree>
    <p:extLst>
      <p:ext uri="{BB962C8B-B14F-4D97-AF65-F5344CB8AC3E}">
        <p14:creationId xmlns:p14="http://schemas.microsoft.com/office/powerpoint/2010/main" val="11169742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611CCDE-FB90-4A1E-B510-79E100570198}" type="datetimeFigureOut">
              <a:rPr lang="en-CA" smtClean="0"/>
              <a:t>2024-09-17</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74E7D3EC-1D7B-4144-AE2E-1F7EA9C7C98B}" type="slidenum">
              <a:rPr lang="en-CA" smtClean="0"/>
              <a:t>‹#›</a:t>
            </a:fld>
            <a:endParaRPr lang="en-CA"/>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473379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611CCDE-FB90-4A1E-B510-79E100570198}" type="datetimeFigureOut">
              <a:rPr lang="en-CA" smtClean="0"/>
              <a:t>2024-09-17</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74E7D3EC-1D7B-4144-AE2E-1F7EA9C7C98B}" type="slidenum">
              <a:rPr lang="en-CA" smtClean="0"/>
              <a:t>‹#›</a:t>
            </a:fld>
            <a:endParaRPr lang="en-CA"/>
          </a:p>
        </p:txBody>
      </p:sp>
    </p:spTree>
    <p:extLst>
      <p:ext uri="{BB962C8B-B14F-4D97-AF65-F5344CB8AC3E}">
        <p14:creationId xmlns:p14="http://schemas.microsoft.com/office/powerpoint/2010/main" val="25077060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611CCDE-FB90-4A1E-B510-79E100570198}" type="datetimeFigureOut">
              <a:rPr lang="en-CA" smtClean="0"/>
              <a:t>2024-09-17</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74E7D3EC-1D7B-4144-AE2E-1F7EA9C7C98B}" type="slidenum">
              <a:rPr lang="en-CA" smtClean="0"/>
              <a:t>‹#›</a:t>
            </a:fld>
            <a:endParaRPr lang="en-CA"/>
          </a:p>
        </p:txBody>
      </p:sp>
    </p:spTree>
    <p:extLst>
      <p:ext uri="{BB962C8B-B14F-4D97-AF65-F5344CB8AC3E}">
        <p14:creationId xmlns:p14="http://schemas.microsoft.com/office/powerpoint/2010/main" val="39889229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611CCDE-FB90-4A1E-B510-79E100570198}" type="datetimeFigureOut">
              <a:rPr lang="en-CA" smtClean="0"/>
              <a:t>2024-09-17</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74E7D3EC-1D7B-4144-AE2E-1F7EA9C7C98B}" type="slidenum">
              <a:rPr lang="en-CA" smtClean="0"/>
              <a:t>‹#›</a:t>
            </a:fld>
            <a:endParaRPr lang="en-CA"/>
          </a:p>
        </p:txBody>
      </p:sp>
    </p:spTree>
    <p:extLst>
      <p:ext uri="{BB962C8B-B14F-4D97-AF65-F5344CB8AC3E}">
        <p14:creationId xmlns:p14="http://schemas.microsoft.com/office/powerpoint/2010/main" val="36193916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A611CCDE-FB90-4A1E-B510-79E100570198}" type="datetimeFigureOut">
              <a:rPr lang="en-CA" smtClean="0"/>
              <a:t>2024-09-17</a:t>
            </a:fld>
            <a:endParaRPr lang="en-CA"/>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CA"/>
          </a:p>
        </p:txBody>
      </p:sp>
      <p:sp>
        <p:nvSpPr>
          <p:cNvPr id="9" name="Slide Number Placeholder 8"/>
          <p:cNvSpPr>
            <a:spLocks noGrp="1"/>
          </p:cNvSpPr>
          <p:nvPr>
            <p:ph type="sldNum" sz="quarter" idx="12"/>
          </p:nvPr>
        </p:nvSpPr>
        <p:spPr/>
        <p:txBody>
          <a:bodyPr/>
          <a:lstStyle/>
          <a:p>
            <a:fld id="{74E7D3EC-1D7B-4144-AE2E-1F7EA9C7C98B}" type="slidenum">
              <a:rPr lang="en-CA" smtClean="0"/>
              <a:t>‹#›</a:t>
            </a:fld>
            <a:endParaRPr lang="en-CA"/>
          </a:p>
        </p:txBody>
      </p:sp>
    </p:spTree>
    <p:extLst>
      <p:ext uri="{BB962C8B-B14F-4D97-AF65-F5344CB8AC3E}">
        <p14:creationId xmlns:p14="http://schemas.microsoft.com/office/powerpoint/2010/main" val="21266263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A611CCDE-FB90-4A1E-B510-79E100570198}" type="datetimeFigureOut">
              <a:rPr lang="en-CA" smtClean="0"/>
              <a:t>2024-09-17</a:t>
            </a:fld>
            <a:endParaRPr lang="en-CA"/>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CA"/>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74E7D3EC-1D7B-4144-AE2E-1F7EA9C7C98B}" type="slidenum">
              <a:rPr lang="en-CA" smtClean="0"/>
              <a:t>‹#›</a:t>
            </a:fld>
            <a:endParaRPr lang="en-CA"/>
          </a:p>
        </p:txBody>
      </p:sp>
    </p:spTree>
    <p:extLst>
      <p:ext uri="{BB962C8B-B14F-4D97-AF65-F5344CB8AC3E}">
        <p14:creationId xmlns:p14="http://schemas.microsoft.com/office/powerpoint/2010/main" val="12855179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611CCDE-FB90-4A1E-B510-79E100570198}" type="datetimeFigureOut">
              <a:rPr lang="en-CA" smtClean="0"/>
              <a:t>2024-09-17</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74E7D3EC-1D7B-4144-AE2E-1F7EA9C7C98B}" type="slidenum">
              <a:rPr lang="en-CA" smtClean="0"/>
              <a:t>‹#›</a:t>
            </a:fld>
            <a:endParaRPr lang="en-CA"/>
          </a:p>
        </p:txBody>
      </p:sp>
    </p:spTree>
    <p:extLst>
      <p:ext uri="{BB962C8B-B14F-4D97-AF65-F5344CB8AC3E}">
        <p14:creationId xmlns:p14="http://schemas.microsoft.com/office/powerpoint/2010/main" val="40396688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A611CCDE-FB90-4A1E-B510-79E100570198}" type="datetimeFigureOut">
              <a:rPr lang="en-CA" smtClean="0"/>
              <a:t>2024-09-17</a:t>
            </a:fld>
            <a:endParaRPr lang="en-CA"/>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CA"/>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74E7D3EC-1D7B-4144-AE2E-1F7EA9C7C98B}" type="slidenum">
              <a:rPr lang="en-CA" smtClean="0"/>
              <a:t>‹#›</a:t>
            </a:fld>
            <a:endParaRPr lang="en-CA"/>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3574626"/>
      </p:ext>
    </p:extLst>
  </p:cSld>
  <p:clrMap bg1="lt1" tx1="dk1" bg2="lt2" tx2="dk2" accent1="accent1" accent2="accent2" accent3="accent3" accent4="accent4" accent5="accent5" accent6="accent6" hlink="hlink" folHlink="folHlink"/>
  <p:sldLayoutIdLst>
    <p:sldLayoutId id="2147484037" r:id="rId1"/>
    <p:sldLayoutId id="2147484038" r:id="rId2"/>
    <p:sldLayoutId id="2147484039" r:id="rId3"/>
    <p:sldLayoutId id="2147484040" r:id="rId4"/>
    <p:sldLayoutId id="2147484041" r:id="rId5"/>
    <p:sldLayoutId id="2147484042" r:id="rId6"/>
    <p:sldLayoutId id="2147484043" r:id="rId7"/>
    <p:sldLayoutId id="2147484044" r:id="rId8"/>
    <p:sldLayoutId id="2147484045" r:id="rId9"/>
    <p:sldLayoutId id="2147484046" r:id="rId10"/>
    <p:sldLayoutId id="2147484047"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www.ualberta.ca/admissions-programs/online-courses/indigenous-canada/index.html"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hyperlink" Target="https://ipsociety.ca/training/cultural-perspectives-training/cultural-perspectives-training/" TargetMode="External"/><Relationship Id="rId5" Type="http://schemas.openxmlformats.org/officeDocument/2006/relationships/hyperlink" Target="https://adric.ca/diversity-stream/" TargetMode="External"/><Relationship Id="rId4" Type="http://schemas.openxmlformats.org/officeDocument/2006/relationships/hyperlink" Target="http://rainwatch.ca/training" TargetMode="Externa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41" name="Rectangle 70">
            <a:extLst>
              <a:ext uri="{FF2B5EF4-FFF2-40B4-BE49-F238E27FC236}">
                <a16:creationId xmlns:a16="http://schemas.microsoft.com/office/drawing/2014/main" id="{FA4CD5CB-D209-4D70-8CA4-629731C592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D96A5DD-CFDF-432A-93C9-D4F8DFCF4DCC}"/>
              </a:ext>
            </a:extLst>
          </p:cNvPr>
          <p:cNvSpPr>
            <a:spLocks noGrp="1"/>
          </p:cNvSpPr>
          <p:nvPr>
            <p:ph type="ctrTitle"/>
          </p:nvPr>
        </p:nvSpPr>
        <p:spPr>
          <a:xfrm>
            <a:off x="8141110" y="639097"/>
            <a:ext cx="3401961" cy="3686015"/>
          </a:xfrm>
        </p:spPr>
        <p:txBody>
          <a:bodyPr>
            <a:normAutofit/>
          </a:bodyPr>
          <a:lstStyle/>
          <a:p>
            <a:r>
              <a:rPr lang="en-CA" sz="6600"/>
              <a:t>CRT Navigator Role  </a:t>
            </a:r>
          </a:p>
        </p:txBody>
      </p:sp>
      <p:pic>
        <p:nvPicPr>
          <p:cNvPr id="1026" name="Picture 2" descr="Civil Resolution Tribunal - Home | Facebook">
            <a:extLst>
              <a:ext uri="{FF2B5EF4-FFF2-40B4-BE49-F238E27FC236}">
                <a16:creationId xmlns:a16="http://schemas.microsoft.com/office/drawing/2014/main" id="{F0358A51-F8B1-4E14-9635-F647636C582D}"/>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0097521" y="1005841"/>
            <a:ext cx="1180010" cy="1180010"/>
          </a:xfrm>
          <a:prstGeom prst="rect">
            <a:avLst/>
          </a:prstGeom>
          <a:noFill/>
          <a:extLst>
            <a:ext uri="{909E8E84-426E-40DD-AFC4-6F175D3DCCD1}">
              <a14:hiddenFill xmlns:a14="http://schemas.microsoft.com/office/drawing/2010/main">
                <a:solidFill>
                  <a:srgbClr val="FFFFFF"/>
                </a:solidFill>
              </a14:hiddenFill>
            </a:ext>
          </a:extLst>
        </p:spPr>
      </p:pic>
      <p:cxnSp>
        <p:nvCxnSpPr>
          <p:cNvPr id="1042" name="Straight Connector 72">
            <a:extLst>
              <a:ext uri="{FF2B5EF4-FFF2-40B4-BE49-F238E27FC236}">
                <a16:creationId xmlns:a16="http://schemas.microsoft.com/office/drawing/2014/main" id="{5C6A2BAE-B461-4B55-8E1F-0722ABDD139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209305" y="4343400"/>
            <a:ext cx="320040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1043" name="Rectangle 74">
            <a:extLst>
              <a:ext uri="{FF2B5EF4-FFF2-40B4-BE49-F238E27FC236}">
                <a16:creationId xmlns:a16="http://schemas.microsoft.com/office/drawing/2014/main" id="{B4C27B90-DF2B-4D00-BA07-18ED774CD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sp>
        <p:nvSpPr>
          <p:cNvPr id="77" name="Rectangle 76">
            <a:extLst>
              <a:ext uri="{FF2B5EF4-FFF2-40B4-BE49-F238E27FC236}">
                <a16:creationId xmlns:a16="http://schemas.microsoft.com/office/drawing/2014/main" id="{593ACC25-C262-417A-8AA9-0641C772BD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pic>
        <p:nvPicPr>
          <p:cNvPr id="4" name="Picture 3">
            <a:extLst>
              <a:ext uri="{FF2B5EF4-FFF2-40B4-BE49-F238E27FC236}">
                <a16:creationId xmlns:a16="http://schemas.microsoft.com/office/drawing/2014/main" id="{0379FEDB-4DDE-4602-8FDC-99ECCA4261EB}"/>
              </a:ext>
            </a:extLst>
          </p:cNvPr>
          <p:cNvPicPr>
            <a:picLocks noChangeAspect="1"/>
          </p:cNvPicPr>
          <p:nvPr/>
        </p:nvPicPr>
        <p:blipFill>
          <a:blip r:embed="rId4"/>
          <a:stretch>
            <a:fillRect/>
          </a:stretch>
        </p:blipFill>
        <p:spPr>
          <a:xfrm>
            <a:off x="1270577" y="405693"/>
            <a:ext cx="4529859" cy="5310908"/>
          </a:xfrm>
          <a:prstGeom prst="rect">
            <a:avLst/>
          </a:prstGeom>
        </p:spPr>
      </p:pic>
      <p:sp>
        <p:nvSpPr>
          <p:cNvPr id="5" name="TextBox 4">
            <a:extLst>
              <a:ext uri="{FF2B5EF4-FFF2-40B4-BE49-F238E27FC236}">
                <a16:creationId xmlns:a16="http://schemas.microsoft.com/office/drawing/2014/main" id="{F7C1D078-4125-4A4C-B367-0C3363087E3C}"/>
              </a:ext>
            </a:extLst>
          </p:cNvPr>
          <p:cNvSpPr txBox="1"/>
          <p:nvPr/>
        </p:nvSpPr>
        <p:spPr>
          <a:xfrm>
            <a:off x="304801" y="5922506"/>
            <a:ext cx="5624945" cy="430887"/>
          </a:xfrm>
          <a:prstGeom prst="rect">
            <a:avLst/>
          </a:prstGeom>
          <a:noFill/>
        </p:spPr>
        <p:txBody>
          <a:bodyPr wrap="square" rtlCol="0">
            <a:spAutoFit/>
          </a:bodyPr>
          <a:lstStyle/>
          <a:p>
            <a:r>
              <a:rPr lang="en-CA" sz="1100" dirty="0"/>
              <a:t>Photo of vamps taken by Chas Leckie (Shaw) - covering the Missing and Murdered Indigenous Women and Girls installation in </a:t>
            </a:r>
            <a:r>
              <a:rPr lang="en-CA" sz="1100" dirty="0" err="1"/>
              <a:t>K’omoks</a:t>
            </a:r>
            <a:r>
              <a:rPr lang="en-CA" sz="1100" dirty="0"/>
              <a:t> Hall.  </a:t>
            </a:r>
          </a:p>
        </p:txBody>
      </p:sp>
    </p:spTree>
    <p:extLst>
      <p:ext uri="{BB962C8B-B14F-4D97-AF65-F5344CB8AC3E}">
        <p14:creationId xmlns:p14="http://schemas.microsoft.com/office/powerpoint/2010/main" val="231618356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35230A27-1553-42F8-99D7-829868E137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A772232D-B4D6-429F-B3D1-2D9891B85E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bg2"/>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5EEAA5C-80CF-4BA5-8B95-9379E8E4144B}"/>
              </a:ext>
            </a:extLst>
          </p:cNvPr>
          <p:cNvSpPr>
            <a:spLocks noGrp="1"/>
          </p:cNvSpPr>
          <p:nvPr>
            <p:ph type="title"/>
          </p:nvPr>
        </p:nvSpPr>
        <p:spPr>
          <a:xfrm>
            <a:off x="965030" y="963997"/>
            <a:ext cx="3254691" cy="4938361"/>
          </a:xfrm>
        </p:spPr>
        <p:txBody>
          <a:bodyPr anchor="ctr">
            <a:normAutofit/>
          </a:bodyPr>
          <a:lstStyle/>
          <a:p>
            <a:pPr algn="r"/>
            <a:r>
              <a:rPr lang="en-CA" sz="4400" dirty="0"/>
              <a:t>Information We Collect </a:t>
            </a:r>
          </a:p>
        </p:txBody>
      </p:sp>
      <p:cxnSp>
        <p:nvCxnSpPr>
          <p:cNvPr id="21" name="Straight Connector 20">
            <a:extLst>
              <a:ext uri="{FF2B5EF4-FFF2-40B4-BE49-F238E27FC236}">
                <a16:creationId xmlns:a16="http://schemas.microsoft.com/office/drawing/2014/main" id="{02CC3441-26B3-4381-B3DF-8AE3C288BC0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0251" y="2057399"/>
            <a:ext cx="0" cy="274320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13210EEA-D484-4776-8F81-0D6918D7D6A5}"/>
              </a:ext>
            </a:extLst>
          </p:cNvPr>
          <p:cNvSpPr>
            <a:spLocks noGrp="1"/>
          </p:cNvSpPr>
          <p:nvPr>
            <p:ph idx="1"/>
          </p:nvPr>
        </p:nvSpPr>
        <p:spPr>
          <a:xfrm>
            <a:off x="5134882" y="963507"/>
            <a:ext cx="6135097" cy="4938851"/>
          </a:xfrm>
        </p:spPr>
        <p:txBody>
          <a:bodyPr anchor="ctr">
            <a:normAutofit/>
          </a:bodyPr>
          <a:lstStyle/>
          <a:p>
            <a:pPr marL="578358" lvl="1" indent="-285750">
              <a:buFont typeface="Wingdings" panose="05000000000000000000" pitchFamily="2" charset="2"/>
              <a:buChar char="Ø"/>
            </a:pPr>
            <a:endParaRPr lang="en-CA" sz="1400"/>
          </a:p>
          <a:p>
            <a:pPr marL="578358" lvl="1" indent="-285750">
              <a:buFont typeface="Wingdings" panose="05000000000000000000" pitchFamily="2" charset="2"/>
              <a:buChar char="Ø"/>
            </a:pPr>
            <a:r>
              <a:rPr lang="en-CA" sz="1400" dirty="0"/>
              <a:t>Date of Self-Identification</a:t>
            </a:r>
          </a:p>
          <a:p>
            <a:pPr marL="578358" lvl="1" indent="-285750">
              <a:buFont typeface="Wingdings" panose="05000000000000000000" pitchFamily="2" charset="2"/>
              <a:buChar char="Ø"/>
            </a:pPr>
            <a:r>
              <a:rPr lang="en-CA" sz="1400" dirty="0"/>
              <a:t>Name</a:t>
            </a:r>
          </a:p>
          <a:p>
            <a:pPr marL="578358" lvl="1" indent="-285750">
              <a:buFont typeface="Wingdings" panose="05000000000000000000" pitchFamily="2" charset="2"/>
              <a:buChar char="Ø"/>
            </a:pPr>
            <a:r>
              <a:rPr lang="en-CA" sz="1400" dirty="0"/>
              <a:t>Party type</a:t>
            </a:r>
          </a:p>
          <a:p>
            <a:pPr marL="578358" lvl="1" indent="-285750">
              <a:buFont typeface="Wingdings" panose="05000000000000000000" pitchFamily="2" charset="2"/>
              <a:buChar char="Ø"/>
            </a:pPr>
            <a:r>
              <a:rPr lang="en-CA" sz="1400" dirty="0"/>
              <a:t>Dispute number</a:t>
            </a:r>
          </a:p>
          <a:p>
            <a:pPr marL="578358" lvl="1" indent="-285750">
              <a:buFont typeface="Wingdings" panose="05000000000000000000" pitchFamily="2" charset="2"/>
              <a:buChar char="Ø"/>
            </a:pPr>
            <a:r>
              <a:rPr lang="en-CA" sz="1400" dirty="0"/>
              <a:t>Party in dispute (applicant or respondent)</a:t>
            </a:r>
          </a:p>
          <a:p>
            <a:pPr marL="578358" lvl="1" indent="-285750">
              <a:buFont typeface="Wingdings" panose="05000000000000000000" pitchFamily="2" charset="2"/>
              <a:buChar char="Ø"/>
            </a:pPr>
            <a:r>
              <a:rPr lang="en-CA" sz="1400" dirty="0"/>
              <a:t>Location (urban, rural, unknown)</a:t>
            </a:r>
          </a:p>
          <a:p>
            <a:pPr marL="578358" lvl="1" indent="-285750">
              <a:buFont typeface="Wingdings" panose="05000000000000000000" pitchFamily="2" charset="2"/>
              <a:buChar char="Ø"/>
            </a:pPr>
            <a:r>
              <a:rPr lang="en-CA" sz="1400" dirty="0"/>
              <a:t>Did the party respond to the Navigator template</a:t>
            </a:r>
          </a:p>
          <a:p>
            <a:pPr marL="578358" lvl="1" indent="-285750">
              <a:buFont typeface="Wingdings" panose="05000000000000000000" pitchFamily="2" charset="2"/>
              <a:buChar char="Ø"/>
            </a:pPr>
            <a:r>
              <a:rPr lang="en-CA" sz="1400" dirty="0"/>
              <a:t>Response if they did reply</a:t>
            </a:r>
          </a:p>
          <a:p>
            <a:pPr marL="578358" lvl="1" indent="-285750">
              <a:buFont typeface="Wingdings" panose="05000000000000000000" pitchFamily="2" charset="2"/>
              <a:buChar char="Ø"/>
            </a:pPr>
            <a:r>
              <a:rPr lang="en-CA" sz="1400" dirty="0"/>
              <a:t>Did the party use a fee waiver </a:t>
            </a:r>
          </a:p>
          <a:p>
            <a:pPr marL="578358" lvl="1" indent="-285750">
              <a:buFont typeface="Wingdings" panose="05000000000000000000" pitchFamily="2" charset="2"/>
              <a:buChar char="Ø"/>
            </a:pPr>
            <a:r>
              <a:rPr lang="en-CA" sz="1400" dirty="0"/>
              <a:t>Identify if they need special accommodations/disability we should be aware of</a:t>
            </a:r>
          </a:p>
          <a:p>
            <a:pPr marL="578358" lvl="1" indent="-285750">
              <a:buFont typeface="Wingdings" panose="05000000000000000000" pitchFamily="2" charset="2"/>
              <a:buChar char="Ø"/>
            </a:pPr>
            <a:r>
              <a:rPr lang="en-CA" sz="1400" dirty="0"/>
              <a:t>Need to use interpretations services</a:t>
            </a:r>
          </a:p>
          <a:p>
            <a:pPr marL="578358" lvl="1" indent="-285750">
              <a:buFont typeface="Wingdings" panose="05000000000000000000" pitchFamily="2" charset="2"/>
              <a:buChar char="Ø"/>
            </a:pPr>
            <a:r>
              <a:rPr lang="en-CA" sz="1400" dirty="0"/>
              <a:t>Helper or representative requests. Was the request approved or denied.</a:t>
            </a:r>
          </a:p>
          <a:p>
            <a:pPr marL="578358" lvl="1" indent="-285750">
              <a:buFont typeface="Wingdings" panose="05000000000000000000" pitchFamily="2" charset="2"/>
              <a:buChar char="Ø"/>
            </a:pPr>
            <a:r>
              <a:rPr lang="en-CA" sz="1400" dirty="0"/>
              <a:t>What stage of dispute resolution did the party request help (if at all) </a:t>
            </a:r>
          </a:p>
          <a:p>
            <a:pPr marL="578358" lvl="1" indent="-285750">
              <a:buFont typeface="Wingdings" panose="05000000000000000000" pitchFamily="2" charset="2"/>
              <a:buChar char="Ø"/>
            </a:pPr>
            <a:r>
              <a:rPr lang="en-CA" sz="1400" dirty="0"/>
              <a:t>Outcome of the dispute</a:t>
            </a:r>
          </a:p>
          <a:p>
            <a:pPr marL="578358" lvl="1" indent="-285750">
              <a:buFont typeface="Wingdings" panose="05000000000000000000" pitchFamily="2" charset="2"/>
              <a:buChar char="Ø"/>
            </a:pPr>
            <a:r>
              <a:rPr lang="en-CA" sz="1400" dirty="0"/>
              <a:t>Were they sent the CRT satisfaction survey</a:t>
            </a:r>
          </a:p>
          <a:p>
            <a:pPr marL="578358" lvl="1" indent="-285750">
              <a:buFont typeface="Wingdings" panose="05000000000000000000" pitchFamily="2" charset="2"/>
              <a:buChar char="Ø"/>
            </a:pPr>
            <a:r>
              <a:rPr lang="en-CA" sz="1400" dirty="0"/>
              <a:t>Are they challenging the decision (Notice of Objection or Judicial Review) </a:t>
            </a:r>
          </a:p>
          <a:p>
            <a:pPr marL="578358" lvl="1" indent="-285750">
              <a:buFont typeface="Wingdings" panose="05000000000000000000" pitchFamily="2" charset="2"/>
              <a:buChar char="Ø"/>
            </a:pPr>
            <a:endParaRPr lang="en-CA" sz="1400"/>
          </a:p>
          <a:p>
            <a:pPr marL="292608" lvl="1" indent="0">
              <a:buNone/>
            </a:pPr>
            <a:endParaRPr lang="en-CA" sz="1400"/>
          </a:p>
        </p:txBody>
      </p:sp>
      <p:pic>
        <p:nvPicPr>
          <p:cNvPr id="6" name="Picture 5" descr="A yellow folder with white paper&#10;&#10;Description automatically generated">
            <a:extLst>
              <a:ext uri="{FF2B5EF4-FFF2-40B4-BE49-F238E27FC236}">
                <a16:creationId xmlns:a16="http://schemas.microsoft.com/office/drawing/2014/main" id="{4A50517A-ECAF-063D-4472-EBD88DB947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32350" y="4190195"/>
            <a:ext cx="1220807" cy="1220807"/>
          </a:xfrm>
          <a:prstGeom prst="rect">
            <a:avLst/>
          </a:prstGeom>
        </p:spPr>
      </p:pic>
    </p:spTree>
    <p:extLst>
      <p:ext uri="{BB962C8B-B14F-4D97-AF65-F5344CB8AC3E}">
        <p14:creationId xmlns:p14="http://schemas.microsoft.com/office/powerpoint/2010/main" val="14379965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CECF0FC6-D57B-48B6-9036-F4FFD91A4B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5EEAA5C-80CF-4BA5-8B95-9379E8E4144B}"/>
              </a:ext>
            </a:extLst>
          </p:cNvPr>
          <p:cNvSpPr>
            <a:spLocks noGrp="1"/>
          </p:cNvSpPr>
          <p:nvPr>
            <p:ph type="title"/>
          </p:nvPr>
        </p:nvSpPr>
        <p:spPr>
          <a:xfrm>
            <a:off x="990932" y="286603"/>
            <a:ext cx="6750987" cy="1450757"/>
          </a:xfrm>
        </p:spPr>
        <p:txBody>
          <a:bodyPr>
            <a:normAutofit/>
          </a:bodyPr>
          <a:lstStyle/>
          <a:p>
            <a:r>
              <a:rPr lang="en-CA">
                <a:solidFill>
                  <a:schemeClr val="accent2"/>
                </a:solidFill>
              </a:rPr>
              <a:t>What the information is used for</a:t>
            </a:r>
          </a:p>
        </p:txBody>
      </p:sp>
      <p:sp>
        <p:nvSpPr>
          <p:cNvPr id="3" name="Content Placeholder 2">
            <a:extLst>
              <a:ext uri="{FF2B5EF4-FFF2-40B4-BE49-F238E27FC236}">
                <a16:creationId xmlns:a16="http://schemas.microsoft.com/office/drawing/2014/main" id="{13210EEA-D484-4776-8F81-0D6918D7D6A5}"/>
              </a:ext>
            </a:extLst>
          </p:cNvPr>
          <p:cNvSpPr>
            <a:spLocks noGrp="1"/>
          </p:cNvSpPr>
          <p:nvPr>
            <p:ph idx="1"/>
          </p:nvPr>
        </p:nvSpPr>
        <p:spPr>
          <a:xfrm>
            <a:off x="1044204" y="2023962"/>
            <a:ext cx="6697715" cy="3845131"/>
          </a:xfrm>
        </p:spPr>
        <p:txBody>
          <a:bodyPr>
            <a:normAutofit/>
          </a:bodyPr>
          <a:lstStyle/>
          <a:p>
            <a:pPr marL="578358" lvl="1" indent="-285750">
              <a:buFont typeface="Wingdings" panose="05000000000000000000" pitchFamily="2" charset="2"/>
              <a:buChar char="Ø"/>
            </a:pPr>
            <a:endParaRPr lang="en-CA" dirty="0"/>
          </a:p>
          <a:p>
            <a:pPr marL="578358" lvl="1" indent="-285750">
              <a:spcBef>
                <a:spcPts val="600"/>
              </a:spcBef>
              <a:buFont typeface="Wingdings" panose="05000000000000000000" pitchFamily="2" charset="2"/>
              <a:buChar char="Ø"/>
            </a:pPr>
            <a:r>
              <a:rPr lang="en-CA" sz="2000" dirty="0"/>
              <a:t>To help the CRT better understand the needs of Indigenous participants</a:t>
            </a:r>
          </a:p>
          <a:p>
            <a:pPr marL="578358" lvl="1" indent="-285750">
              <a:spcBef>
                <a:spcPts val="600"/>
              </a:spcBef>
              <a:buFont typeface="Wingdings" panose="05000000000000000000" pitchFamily="2" charset="2"/>
              <a:buChar char="Ø"/>
            </a:pPr>
            <a:r>
              <a:rPr lang="en-CA" sz="2000" dirty="0"/>
              <a:t>Aid in implementing the CRT’s </a:t>
            </a:r>
            <a:r>
              <a:rPr lang="en-CA" sz="2000" dirty="0" err="1"/>
              <a:t>Reconcili</a:t>
            </a:r>
            <a:r>
              <a:rPr lang="en-CA" sz="2000" dirty="0"/>
              <a:t>(action) Plan</a:t>
            </a:r>
          </a:p>
          <a:p>
            <a:pPr marL="578358" lvl="1" indent="-285750">
              <a:spcBef>
                <a:spcPts val="600"/>
              </a:spcBef>
              <a:buFont typeface="Wingdings" panose="05000000000000000000" pitchFamily="2" charset="2"/>
              <a:buChar char="Ø"/>
            </a:pPr>
            <a:r>
              <a:rPr lang="en-CA" sz="2000" dirty="0"/>
              <a:t>Ensure that the CRT services are reaching Indigenous folks everywhere in BC</a:t>
            </a:r>
          </a:p>
          <a:p>
            <a:pPr marL="578358" lvl="1" indent="-285750">
              <a:spcBef>
                <a:spcPts val="600"/>
              </a:spcBef>
              <a:buFont typeface="Wingdings" panose="05000000000000000000" pitchFamily="2" charset="2"/>
              <a:buChar char="Ø"/>
            </a:pPr>
            <a:r>
              <a:rPr lang="en-CA" sz="2000" dirty="0"/>
              <a:t>If usage is low, the CRT can work on community relationships, and building trust and respect with Indigenous communities</a:t>
            </a:r>
          </a:p>
          <a:p>
            <a:pPr marL="578358" lvl="1" indent="-285750">
              <a:buFont typeface="Wingdings" panose="05000000000000000000" pitchFamily="2" charset="2"/>
              <a:buChar char="Ø"/>
            </a:pPr>
            <a:endParaRPr lang="en-CA" dirty="0"/>
          </a:p>
          <a:p>
            <a:pPr marL="578358" lvl="1" indent="-285750">
              <a:buFont typeface="Wingdings" panose="05000000000000000000" pitchFamily="2" charset="2"/>
              <a:buChar char="Ø"/>
            </a:pPr>
            <a:endParaRPr lang="en-CA" dirty="0"/>
          </a:p>
          <a:p>
            <a:pPr marL="292608" lvl="1" indent="0">
              <a:buNone/>
            </a:pPr>
            <a:endParaRPr lang="en-CA" dirty="0"/>
          </a:p>
        </p:txBody>
      </p:sp>
      <p:sp>
        <p:nvSpPr>
          <p:cNvPr id="19" name="Rectangle 18">
            <a:extLst>
              <a:ext uri="{FF2B5EF4-FFF2-40B4-BE49-F238E27FC236}">
                <a16:creationId xmlns:a16="http://schemas.microsoft.com/office/drawing/2014/main" id="{717A211C-5863-4303-AC3D-AEBFDF6D6A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44150"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sp>
        <p:nvSpPr>
          <p:cNvPr id="21" name="Rectangle 20">
            <a:extLst>
              <a:ext uri="{FF2B5EF4-FFF2-40B4-BE49-F238E27FC236}">
                <a16:creationId xmlns:a16="http://schemas.microsoft.com/office/drawing/2014/main" id="{087519CD-2FFF-42E3-BB0C-FEAA828BA5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32823"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spTree>
    <p:extLst>
      <p:ext uri="{BB962C8B-B14F-4D97-AF65-F5344CB8AC3E}">
        <p14:creationId xmlns:p14="http://schemas.microsoft.com/office/powerpoint/2010/main" val="21226115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BE2654-833F-3712-57B1-D526993CCFD4}"/>
              </a:ext>
            </a:extLst>
          </p:cNvPr>
          <p:cNvSpPr>
            <a:spLocks noGrp="1"/>
          </p:cNvSpPr>
          <p:nvPr>
            <p:ph type="title"/>
          </p:nvPr>
        </p:nvSpPr>
        <p:spPr>
          <a:xfrm>
            <a:off x="335281" y="1228315"/>
            <a:ext cx="3200400" cy="537211"/>
          </a:xfrm>
        </p:spPr>
        <p:txBody>
          <a:bodyPr>
            <a:normAutofit fontScale="90000"/>
          </a:bodyPr>
          <a:lstStyle/>
          <a:p>
            <a:r>
              <a:rPr lang="en-CA" dirty="0"/>
              <a:t>Successes</a:t>
            </a:r>
          </a:p>
        </p:txBody>
      </p:sp>
      <p:sp>
        <p:nvSpPr>
          <p:cNvPr id="5" name="Text Placeholder 4">
            <a:extLst>
              <a:ext uri="{FF2B5EF4-FFF2-40B4-BE49-F238E27FC236}">
                <a16:creationId xmlns:a16="http://schemas.microsoft.com/office/drawing/2014/main" id="{E040E87A-BD6E-B229-3D0B-9373E17FE4C7}"/>
              </a:ext>
            </a:extLst>
          </p:cNvPr>
          <p:cNvSpPr>
            <a:spLocks noGrp="1"/>
          </p:cNvSpPr>
          <p:nvPr>
            <p:ph type="body" sz="half" idx="2"/>
          </p:nvPr>
        </p:nvSpPr>
        <p:spPr>
          <a:xfrm>
            <a:off x="335281" y="2072041"/>
            <a:ext cx="3200400" cy="3371850"/>
          </a:xfrm>
        </p:spPr>
        <p:txBody>
          <a:bodyPr/>
          <a:lstStyle/>
          <a:p>
            <a:pPr marL="285750" indent="-285750">
              <a:buFont typeface="Arial" panose="020B0604020202020204" pitchFamily="34" charset="0"/>
              <a:buChar char="•"/>
            </a:pPr>
            <a:r>
              <a:rPr lang="en-CA" dirty="0"/>
              <a:t>291 parties self-identified as Indigenous since 2020-2024</a:t>
            </a:r>
          </a:p>
          <a:p>
            <a:pPr marL="285750" indent="-285750">
              <a:buFont typeface="Arial" panose="020B0604020202020204" pitchFamily="34" charset="0"/>
              <a:buChar char="•"/>
            </a:pPr>
            <a:r>
              <a:rPr lang="en-CA" dirty="0"/>
              <a:t>Number has grown every year from 4 parties in 2020-2021 to 158 parties in 2023-2024</a:t>
            </a:r>
          </a:p>
          <a:p>
            <a:pPr marL="285750" indent="-285750">
              <a:buFont typeface="Arial" panose="020B0604020202020204" pitchFamily="34" charset="0"/>
              <a:buChar char="•"/>
            </a:pPr>
            <a:r>
              <a:rPr lang="en-CA" dirty="0"/>
              <a:t>Approximately 50% of parties that self-identified as Indigenous used navigator support at some point during the CRT process</a:t>
            </a:r>
          </a:p>
          <a:p>
            <a:pPr marL="285750" indent="-285750">
              <a:buFont typeface="Arial" panose="020B0604020202020204" pitchFamily="34" charset="0"/>
              <a:buChar char="•"/>
            </a:pPr>
            <a:r>
              <a:rPr lang="en-CA" dirty="0"/>
              <a:t>Representative requests for Indigenous parties have been approve 100% of the time</a:t>
            </a:r>
          </a:p>
        </p:txBody>
      </p:sp>
      <p:pic>
        <p:nvPicPr>
          <p:cNvPr id="6" name="Picture 5">
            <a:extLst>
              <a:ext uri="{FF2B5EF4-FFF2-40B4-BE49-F238E27FC236}">
                <a16:creationId xmlns:a16="http://schemas.microsoft.com/office/drawing/2014/main" id="{19116C6A-D58D-5CE8-E6B1-8ED46C540946}"/>
              </a:ext>
            </a:extLst>
          </p:cNvPr>
          <p:cNvPicPr>
            <a:picLocks noChangeAspect="1"/>
          </p:cNvPicPr>
          <p:nvPr/>
        </p:nvPicPr>
        <p:blipFill>
          <a:blip r:embed="rId3"/>
          <a:stretch>
            <a:fillRect/>
          </a:stretch>
        </p:blipFill>
        <p:spPr>
          <a:xfrm>
            <a:off x="4433297" y="1496921"/>
            <a:ext cx="7541533" cy="3864157"/>
          </a:xfrm>
          <a:prstGeom prst="rect">
            <a:avLst/>
          </a:prstGeom>
        </p:spPr>
      </p:pic>
      <p:sp>
        <p:nvSpPr>
          <p:cNvPr id="7" name="Content Placeholder 2">
            <a:extLst>
              <a:ext uri="{FF2B5EF4-FFF2-40B4-BE49-F238E27FC236}">
                <a16:creationId xmlns:a16="http://schemas.microsoft.com/office/drawing/2014/main" id="{513343B0-1C22-E39B-E5DE-4AF40B1ADAA9}"/>
              </a:ext>
            </a:extLst>
          </p:cNvPr>
          <p:cNvSpPr>
            <a:spLocks noGrp="1"/>
          </p:cNvSpPr>
          <p:nvPr>
            <p:ph idx="1"/>
          </p:nvPr>
        </p:nvSpPr>
        <p:spPr>
          <a:xfrm>
            <a:off x="5669280" y="5661487"/>
            <a:ext cx="4587239" cy="502068"/>
          </a:xfrm>
        </p:spPr>
        <p:txBody>
          <a:bodyPr>
            <a:normAutofit/>
          </a:bodyPr>
          <a:lstStyle/>
          <a:p>
            <a:pPr marL="292608" lvl="1" indent="0">
              <a:buNone/>
            </a:pPr>
            <a:r>
              <a:rPr lang="en-CA" sz="1600" dirty="0"/>
              <a:t>Use of CRT Navigator Support by Phase 2023-2024.</a:t>
            </a:r>
          </a:p>
          <a:p>
            <a:pPr marL="578358" lvl="1" indent="-285750">
              <a:buFont typeface="Wingdings" panose="05000000000000000000" pitchFamily="2" charset="2"/>
              <a:buChar char="Ø"/>
            </a:pPr>
            <a:endParaRPr lang="en-CA" dirty="0"/>
          </a:p>
          <a:p>
            <a:pPr marL="292608" lvl="1" indent="0">
              <a:buNone/>
            </a:pPr>
            <a:endParaRPr lang="en-CA" dirty="0"/>
          </a:p>
        </p:txBody>
      </p:sp>
    </p:spTree>
    <p:extLst>
      <p:ext uri="{BB962C8B-B14F-4D97-AF65-F5344CB8AC3E}">
        <p14:creationId xmlns:p14="http://schemas.microsoft.com/office/powerpoint/2010/main" val="2136493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AC0D6A-E713-C695-0F6D-F6029128A133}"/>
              </a:ext>
            </a:extLst>
          </p:cNvPr>
          <p:cNvSpPr>
            <a:spLocks noGrp="1"/>
          </p:cNvSpPr>
          <p:nvPr>
            <p:ph type="title"/>
          </p:nvPr>
        </p:nvSpPr>
        <p:spPr>
          <a:xfrm>
            <a:off x="1718231" y="14068"/>
            <a:ext cx="10058400" cy="1450757"/>
          </a:xfrm>
        </p:spPr>
        <p:txBody>
          <a:bodyPr/>
          <a:lstStyle/>
          <a:p>
            <a:r>
              <a:rPr lang="en-CA" dirty="0"/>
              <a:t>Challenges</a:t>
            </a:r>
          </a:p>
        </p:txBody>
      </p:sp>
      <p:sp>
        <p:nvSpPr>
          <p:cNvPr id="3" name="Content Placeholder 2">
            <a:extLst>
              <a:ext uri="{FF2B5EF4-FFF2-40B4-BE49-F238E27FC236}">
                <a16:creationId xmlns:a16="http://schemas.microsoft.com/office/drawing/2014/main" id="{7DDA8005-2A51-F1E8-8DF4-BE2F83BE2E25}"/>
              </a:ext>
            </a:extLst>
          </p:cNvPr>
          <p:cNvSpPr>
            <a:spLocks noGrp="1"/>
          </p:cNvSpPr>
          <p:nvPr>
            <p:ph idx="1"/>
          </p:nvPr>
        </p:nvSpPr>
        <p:spPr>
          <a:xfrm>
            <a:off x="5598942" y="2120054"/>
            <a:ext cx="5556738" cy="4023360"/>
          </a:xfrm>
        </p:spPr>
        <p:txBody>
          <a:bodyPr/>
          <a:lstStyle/>
          <a:p>
            <a:pPr>
              <a:buFont typeface="Courier New" panose="02070309020205020404" pitchFamily="49" charset="0"/>
              <a:buChar char="o"/>
            </a:pPr>
            <a:r>
              <a:rPr lang="en-CA" dirty="0"/>
              <a:t> Our current Navigators are both white settlers </a:t>
            </a:r>
          </a:p>
          <a:p>
            <a:pPr>
              <a:buFont typeface="Courier New" panose="02070309020205020404" pitchFamily="49" charset="0"/>
              <a:buChar char="o"/>
            </a:pPr>
            <a:r>
              <a:rPr lang="en-CA" dirty="0"/>
              <a:t> Finding resources for legal advice for Indigenous folks in civil law is difficult</a:t>
            </a:r>
          </a:p>
          <a:p>
            <a:pPr>
              <a:buFont typeface="Courier New" panose="02070309020205020404" pitchFamily="49" charset="0"/>
              <a:buChar char="o"/>
            </a:pPr>
            <a:r>
              <a:rPr lang="en-CA" dirty="0"/>
              <a:t> Not all Indigenous parties are comfortable self-identifying to the CRT</a:t>
            </a:r>
          </a:p>
          <a:p>
            <a:pPr>
              <a:buFont typeface="Courier New" panose="02070309020205020404" pitchFamily="49" charset="0"/>
              <a:buChar char="o"/>
            </a:pPr>
            <a:r>
              <a:rPr lang="en-CA" dirty="0"/>
              <a:t> It is difficult reaching Indigenous parties in rural and remote areas</a:t>
            </a:r>
          </a:p>
          <a:p>
            <a:pPr>
              <a:buFont typeface="Courier New" panose="02070309020205020404" pitchFamily="49" charset="0"/>
              <a:buChar char="o"/>
            </a:pPr>
            <a:r>
              <a:rPr lang="en-CA" dirty="0"/>
              <a:t> Accessibility is challenging for folks who don’t have regular access to a phone or computer</a:t>
            </a:r>
          </a:p>
          <a:p>
            <a:pPr>
              <a:buFont typeface="Courier New" panose="02070309020205020404" pitchFamily="49" charset="0"/>
              <a:buChar char="o"/>
            </a:pPr>
            <a:endParaRPr lang="en-CA" dirty="0"/>
          </a:p>
          <a:p>
            <a:pPr>
              <a:buFont typeface="Courier New" panose="02070309020205020404" pitchFamily="49" charset="0"/>
              <a:buChar char="o"/>
            </a:pPr>
            <a:endParaRPr lang="en-CA" dirty="0"/>
          </a:p>
        </p:txBody>
      </p:sp>
      <p:pic>
        <p:nvPicPr>
          <p:cNvPr id="5" name="Picture 4">
            <a:extLst>
              <a:ext uri="{FF2B5EF4-FFF2-40B4-BE49-F238E27FC236}">
                <a16:creationId xmlns:a16="http://schemas.microsoft.com/office/drawing/2014/main" id="{045DFF45-C677-5CFB-414F-673F8CBF63C8}"/>
              </a:ext>
            </a:extLst>
          </p:cNvPr>
          <p:cNvPicPr>
            <a:picLocks noChangeAspect="1"/>
          </p:cNvPicPr>
          <p:nvPr/>
        </p:nvPicPr>
        <p:blipFill>
          <a:blip r:embed="rId3"/>
          <a:stretch>
            <a:fillRect/>
          </a:stretch>
        </p:blipFill>
        <p:spPr>
          <a:xfrm>
            <a:off x="1718231" y="1941342"/>
            <a:ext cx="2865049" cy="4202072"/>
          </a:xfrm>
          <a:prstGeom prst="rect">
            <a:avLst/>
          </a:prstGeom>
        </p:spPr>
      </p:pic>
    </p:spTree>
    <p:extLst>
      <p:ext uri="{BB962C8B-B14F-4D97-AF65-F5344CB8AC3E}">
        <p14:creationId xmlns:p14="http://schemas.microsoft.com/office/powerpoint/2010/main" val="9354686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EC9B162-4116-0D90-D614-E38E3BA31A28}"/>
              </a:ext>
            </a:extLst>
          </p:cNvPr>
          <p:cNvSpPr>
            <a:spLocks noGrp="1"/>
          </p:cNvSpPr>
          <p:nvPr>
            <p:ph type="title"/>
          </p:nvPr>
        </p:nvSpPr>
        <p:spPr/>
        <p:txBody>
          <a:bodyPr/>
          <a:lstStyle/>
          <a:p>
            <a:r>
              <a:rPr lang="en-CA" dirty="0"/>
              <a:t>Our Next Steps</a:t>
            </a:r>
          </a:p>
        </p:txBody>
      </p:sp>
      <p:sp>
        <p:nvSpPr>
          <p:cNvPr id="6" name="Content Placeholder 5">
            <a:extLst>
              <a:ext uri="{FF2B5EF4-FFF2-40B4-BE49-F238E27FC236}">
                <a16:creationId xmlns:a16="http://schemas.microsoft.com/office/drawing/2014/main" id="{908A9A01-608E-E7AE-9BF9-280A9BEB9432}"/>
              </a:ext>
            </a:extLst>
          </p:cNvPr>
          <p:cNvSpPr>
            <a:spLocks noGrp="1"/>
          </p:cNvSpPr>
          <p:nvPr>
            <p:ph idx="1"/>
          </p:nvPr>
        </p:nvSpPr>
        <p:spPr>
          <a:xfrm>
            <a:off x="4800600" y="1588770"/>
            <a:ext cx="6492240" cy="3680460"/>
          </a:xfrm>
        </p:spPr>
        <p:txBody>
          <a:bodyPr/>
          <a:lstStyle/>
          <a:p>
            <a:pPr marL="544068" lvl="1" indent="-342900">
              <a:buFont typeface="+mj-lt"/>
              <a:buAutoNum type="arabicPeriod"/>
            </a:pPr>
            <a:r>
              <a:rPr lang="en-CA" sz="2000" dirty="0"/>
              <a:t>The CRT is looking into creating job profiles that require Indigenous heritage for the Navigator position</a:t>
            </a:r>
          </a:p>
          <a:p>
            <a:pPr marL="544068" lvl="1" indent="-342900">
              <a:buFont typeface="+mj-lt"/>
              <a:buAutoNum type="arabicPeriod"/>
            </a:pPr>
            <a:r>
              <a:rPr lang="en-CA" sz="2000" dirty="0"/>
              <a:t>We are reviewing our hiring processes generally to hire more Indigenous staff members</a:t>
            </a:r>
          </a:p>
          <a:p>
            <a:pPr marL="544068" lvl="1" indent="-342900">
              <a:buFont typeface="+mj-lt"/>
              <a:buAutoNum type="arabicPeriod"/>
            </a:pPr>
            <a:r>
              <a:rPr lang="en-CA" sz="2000" dirty="0"/>
              <a:t>We are going to begin outreach to friendship centres, Indigenous legal organizations, and other Indigenous based organizations to increase awareness of the CRT</a:t>
            </a:r>
          </a:p>
          <a:p>
            <a:pPr marL="544068" lvl="1" indent="-342900">
              <a:buFont typeface="+mj-lt"/>
              <a:buAutoNum type="arabicPeriod"/>
            </a:pPr>
            <a:r>
              <a:rPr lang="en-CA" sz="2000" dirty="0"/>
              <a:t>We are updating our website for clarity and plain language</a:t>
            </a:r>
          </a:p>
          <a:p>
            <a:pPr marL="544068" lvl="1" indent="-342900">
              <a:buFont typeface="+mj-lt"/>
              <a:buAutoNum type="arabicPeriod"/>
            </a:pPr>
            <a:r>
              <a:rPr lang="en-CA" sz="2000" dirty="0"/>
              <a:t>Updating our Reconciliation plan for 2025</a:t>
            </a:r>
          </a:p>
          <a:p>
            <a:pPr lvl="1">
              <a:buFont typeface="Courier New" panose="02070309020205020404" pitchFamily="49" charset="0"/>
              <a:buChar char="o"/>
            </a:pPr>
            <a:endParaRPr lang="en-CA" dirty="0"/>
          </a:p>
          <a:p>
            <a:endParaRPr lang="en-CA" dirty="0"/>
          </a:p>
        </p:txBody>
      </p:sp>
      <p:pic>
        <p:nvPicPr>
          <p:cNvPr id="9" name="Picture 8" descr="A blue gear with white arrows&#10;&#10;Description automatically generated">
            <a:extLst>
              <a:ext uri="{FF2B5EF4-FFF2-40B4-BE49-F238E27FC236}">
                <a16:creationId xmlns:a16="http://schemas.microsoft.com/office/drawing/2014/main" id="{EE2B8E74-087C-E7F7-3649-19CB27B549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0140" y="3052689"/>
            <a:ext cx="1600200" cy="1600200"/>
          </a:xfrm>
          <a:prstGeom prst="rect">
            <a:avLst/>
          </a:prstGeom>
        </p:spPr>
      </p:pic>
    </p:spTree>
    <p:extLst>
      <p:ext uri="{BB962C8B-B14F-4D97-AF65-F5344CB8AC3E}">
        <p14:creationId xmlns:p14="http://schemas.microsoft.com/office/powerpoint/2010/main" val="10875975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E4490D0-3672-446A-AC12-B4830333BD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sp>
        <p:nvSpPr>
          <p:cNvPr id="11" name="Rectangle 10">
            <a:extLst>
              <a:ext uri="{FF2B5EF4-FFF2-40B4-BE49-F238E27FC236}">
                <a16:creationId xmlns:a16="http://schemas.microsoft.com/office/drawing/2014/main" id="{39CB82C2-DF65-4EC1-8280-F201D50F57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cxnSp>
        <p:nvCxnSpPr>
          <p:cNvPr id="13" name="Straight Connector 12">
            <a:extLst>
              <a:ext uri="{FF2B5EF4-FFF2-40B4-BE49-F238E27FC236}">
                <a16:creationId xmlns:a16="http://schemas.microsoft.com/office/drawing/2014/main" id="{7E1D4427-852B-4B37-8E76-0E9F1810BA2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5" name="Rectangle 14">
            <a:extLst>
              <a:ext uri="{FF2B5EF4-FFF2-40B4-BE49-F238E27FC236}">
                <a16:creationId xmlns:a16="http://schemas.microsoft.com/office/drawing/2014/main" id="{FA4CD5CB-D209-4D70-8CA4-629731C592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4043CBD-D7A7-6975-FC0A-675BD9E25E46}"/>
              </a:ext>
            </a:extLst>
          </p:cNvPr>
          <p:cNvSpPr>
            <a:spLocks noGrp="1"/>
          </p:cNvSpPr>
          <p:nvPr>
            <p:ph type="title" idx="4294967295"/>
          </p:nvPr>
        </p:nvSpPr>
        <p:spPr>
          <a:xfrm>
            <a:off x="8141110" y="639097"/>
            <a:ext cx="3401961" cy="3686015"/>
          </a:xfrm>
        </p:spPr>
        <p:txBody>
          <a:bodyPr vert="horz" lIns="91440" tIns="45720" rIns="91440" bIns="45720" rtlCol="0" anchor="b">
            <a:normAutofit/>
          </a:bodyPr>
          <a:lstStyle/>
          <a:p>
            <a:r>
              <a:rPr lang="en-US" sz="6600">
                <a:solidFill>
                  <a:schemeClr val="tx1">
                    <a:lumMod val="85000"/>
                    <a:lumOff val="15000"/>
                  </a:schemeClr>
                </a:solidFill>
              </a:rPr>
              <a:t>Thank you!</a:t>
            </a:r>
          </a:p>
        </p:txBody>
      </p:sp>
      <p:cxnSp>
        <p:nvCxnSpPr>
          <p:cNvPr id="17" name="Straight Connector 16">
            <a:extLst>
              <a:ext uri="{FF2B5EF4-FFF2-40B4-BE49-F238E27FC236}">
                <a16:creationId xmlns:a16="http://schemas.microsoft.com/office/drawing/2014/main" id="{5C6A2BAE-B461-4B55-8E1F-0722ABDD139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209305" y="4343400"/>
            <a:ext cx="320040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B4C27B90-DF2B-4D00-BA07-18ED774CD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sp>
        <p:nvSpPr>
          <p:cNvPr id="21" name="Rectangle 20">
            <a:extLst>
              <a:ext uri="{FF2B5EF4-FFF2-40B4-BE49-F238E27FC236}">
                <a16:creationId xmlns:a16="http://schemas.microsoft.com/office/drawing/2014/main" id="{593ACC25-C262-417A-8AA9-0641C772BD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pic>
        <p:nvPicPr>
          <p:cNvPr id="3" name="Picture 2">
            <a:extLst>
              <a:ext uri="{FF2B5EF4-FFF2-40B4-BE49-F238E27FC236}">
                <a16:creationId xmlns:a16="http://schemas.microsoft.com/office/drawing/2014/main" id="{04EC93F9-27CA-9614-1750-EAF9C7B22909}"/>
              </a:ext>
            </a:extLst>
          </p:cNvPr>
          <p:cNvPicPr>
            <a:picLocks noChangeAspect="1"/>
          </p:cNvPicPr>
          <p:nvPr/>
        </p:nvPicPr>
        <p:blipFill>
          <a:blip r:embed="rId2"/>
          <a:stretch>
            <a:fillRect/>
          </a:stretch>
        </p:blipFill>
        <p:spPr>
          <a:xfrm>
            <a:off x="1207658" y="1264231"/>
            <a:ext cx="6557182" cy="4329537"/>
          </a:xfrm>
          <a:prstGeom prst="rect">
            <a:avLst/>
          </a:prstGeom>
        </p:spPr>
      </p:pic>
    </p:spTree>
    <p:extLst>
      <p:ext uri="{BB962C8B-B14F-4D97-AF65-F5344CB8AC3E}">
        <p14:creationId xmlns:p14="http://schemas.microsoft.com/office/powerpoint/2010/main" val="1796879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C9CD9E5-CA49-6E72-008C-5F39E15D4712}"/>
              </a:ext>
            </a:extLst>
          </p:cNvPr>
          <p:cNvSpPr txBox="1">
            <a:spLocks/>
          </p:cNvSpPr>
          <p:nvPr/>
        </p:nvSpPr>
        <p:spPr>
          <a:xfrm>
            <a:off x="1179342" y="629516"/>
            <a:ext cx="10058400" cy="861660"/>
          </a:xfrm>
          <a:prstGeom prst="rect">
            <a:avLst/>
          </a:prstGeom>
        </p:spPr>
        <p:txBody>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CA" dirty="0"/>
              <a:t>Civil Resolution Tribunal</a:t>
            </a:r>
          </a:p>
        </p:txBody>
      </p:sp>
      <p:sp>
        <p:nvSpPr>
          <p:cNvPr id="6" name="Content Placeholder 2">
            <a:extLst>
              <a:ext uri="{FF2B5EF4-FFF2-40B4-BE49-F238E27FC236}">
                <a16:creationId xmlns:a16="http://schemas.microsoft.com/office/drawing/2014/main" id="{333167F0-147D-3189-98DB-C0DC273DC3E1}"/>
              </a:ext>
            </a:extLst>
          </p:cNvPr>
          <p:cNvSpPr txBox="1">
            <a:spLocks/>
          </p:cNvSpPr>
          <p:nvPr/>
        </p:nvSpPr>
        <p:spPr>
          <a:xfrm>
            <a:off x="1052733" y="1897353"/>
            <a:ext cx="6697715" cy="3845131"/>
          </a:xfrm>
          <a:prstGeom prst="rect">
            <a:avLst/>
          </a:prstGeom>
        </p:spPr>
        <p:txBody>
          <a:bodyPr>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None/>
            </a:pPr>
            <a:r>
              <a:rPr lang="en-US" sz="1900" dirty="0"/>
              <a:t>The Civil Resolution Tribunal is a completely online Civil Claims Tribunal. </a:t>
            </a:r>
          </a:p>
          <a:p>
            <a:pPr marL="0" indent="0">
              <a:buNone/>
            </a:pPr>
            <a:r>
              <a:rPr lang="en-US" sz="1900" dirty="0"/>
              <a:t>We adjudicate claims related to:</a:t>
            </a:r>
          </a:p>
          <a:p>
            <a:pPr>
              <a:buFont typeface="Wingdings" panose="05000000000000000000" pitchFamily="2" charset="2"/>
              <a:buChar char="Ø"/>
            </a:pPr>
            <a:r>
              <a:rPr lang="en-US" sz="1900" dirty="0"/>
              <a:t> Small Claims</a:t>
            </a:r>
          </a:p>
          <a:p>
            <a:pPr>
              <a:buFont typeface="Wingdings" panose="05000000000000000000" pitchFamily="2" charset="2"/>
              <a:buChar char="Ø"/>
            </a:pPr>
            <a:r>
              <a:rPr lang="en-US" sz="1900" dirty="0"/>
              <a:t> </a:t>
            </a:r>
            <a:r>
              <a:rPr lang="en-US" sz="1900" dirty="0" err="1"/>
              <a:t>Stratas</a:t>
            </a:r>
            <a:endParaRPr lang="en-US" sz="1900" dirty="0"/>
          </a:p>
          <a:p>
            <a:pPr>
              <a:buFont typeface="Wingdings" panose="05000000000000000000" pitchFamily="2" charset="2"/>
              <a:buChar char="Ø"/>
            </a:pPr>
            <a:r>
              <a:rPr lang="en-US" sz="1900" dirty="0"/>
              <a:t> Co-ops and Societies</a:t>
            </a:r>
          </a:p>
          <a:p>
            <a:pPr>
              <a:buFont typeface="Wingdings" panose="05000000000000000000" pitchFamily="2" charset="2"/>
              <a:buChar char="Ø"/>
            </a:pPr>
            <a:r>
              <a:rPr lang="en-US" sz="1900" dirty="0"/>
              <a:t> Motor Vehicle Incidents</a:t>
            </a:r>
          </a:p>
          <a:p>
            <a:pPr>
              <a:buFont typeface="Wingdings" panose="05000000000000000000" pitchFamily="2" charset="2"/>
              <a:buChar char="Ø"/>
            </a:pPr>
            <a:r>
              <a:rPr lang="en-US" sz="1900" dirty="0"/>
              <a:t> Intimate Image Protection Act Claims</a:t>
            </a:r>
          </a:p>
          <a:p>
            <a:endParaRPr lang="en-CA" sz="1900" dirty="0"/>
          </a:p>
        </p:txBody>
      </p:sp>
      <p:pic>
        <p:nvPicPr>
          <p:cNvPr id="8" name="Picture 7" descr="A diagram of a diagram&#10;&#10;Description automatically generated with medium confidence">
            <a:extLst>
              <a:ext uri="{FF2B5EF4-FFF2-40B4-BE49-F238E27FC236}">
                <a16:creationId xmlns:a16="http://schemas.microsoft.com/office/drawing/2014/main" id="{E225BA67-7E63-2232-4B57-3EEE311A31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85010" y="2606548"/>
            <a:ext cx="6386486" cy="2426740"/>
          </a:xfrm>
          <a:prstGeom prst="rect">
            <a:avLst/>
          </a:prstGeom>
        </p:spPr>
      </p:pic>
    </p:spTree>
    <p:extLst>
      <p:ext uri="{BB962C8B-B14F-4D97-AF65-F5344CB8AC3E}">
        <p14:creationId xmlns:p14="http://schemas.microsoft.com/office/powerpoint/2010/main" val="27482524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CECF0FC6-D57B-48B6-9036-F4FFD91A4B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29B8227-705B-4E48-B7B2-65A52149DA3B}"/>
              </a:ext>
            </a:extLst>
          </p:cNvPr>
          <p:cNvSpPr>
            <a:spLocks noGrp="1"/>
          </p:cNvSpPr>
          <p:nvPr>
            <p:ph type="title"/>
          </p:nvPr>
        </p:nvSpPr>
        <p:spPr>
          <a:xfrm>
            <a:off x="990932" y="286603"/>
            <a:ext cx="6750987" cy="1450757"/>
          </a:xfrm>
        </p:spPr>
        <p:txBody>
          <a:bodyPr>
            <a:normAutofit/>
          </a:bodyPr>
          <a:lstStyle/>
          <a:p>
            <a:r>
              <a:rPr lang="en-CA">
                <a:solidFill>
                  <a:schemeClr val="accent2"/>
                </a:solidFill>
              </a:rPr>
              <a:t>CRT Reconcili(action) Plan </a:t>
            </a:r>
          </a:p>
        </p:txBody>
      </p:sp>
      <p:sp>
        <p:nvSpPr>
          <p:cNvPr id="3" name="Content Placeholder 2">
            <a:extLst>
              <a:ext uri="{FF2B5EF4-FFF2-40B4-BE49-F238E27FC236}">
                <a16:creationId xmlns:a16="http://schemas.microsoft.com/office/drawing/2014/main" id="{66CE992F-44D4-4E49-96F6-FC2981532592}"/>
              </a:ext>
            </a:extLst>
          </p:cNvPr>
          <p:cNvSpPr>
            <a:spLocks noGrp="1"/>
          </p:cNvSpPr>
          <p:nvPr>
            <p:ph idx="1"/>
          </p:nvPr>
        </p:nvSpPr>
        <p:spPr>
          <a:xfrm>
            <a:off x="1044204" y="2023962"/>
            <a:ext cx="6697715" cy="3845131"/>
          </a:xfrm>
        </p:spPr>
        <p:txBody>
          <a:bodyPr>
            <a:normAutofit/>
          </a:bodyPr>
          <a:lstStyle/>
          <a:p>
            <a:endParaRPr lang="en-US" sz="1900" dirty="0"/>
          </a:p>
          <a:p>
            <a:r>
              <a:rPr lang="en-US" sz="1900" dirty="0"/>
              <a:t>The CRT is currently updating its </a:t>
            </a:r>
            <a:r>
              <a:rPr lang="en-US" sz="1900" dirty="0" err="1"/>
              <a:t>Reconcili</a:t>
            </a:r>
            <a:r>
              <a:rPr lang="en-US" sz="1900" dirty="0"/>
              <a:t>(action) Plan. It includes short and long-term actions to better serve Indigenous people through the CRT process.</a:t>
            </a:r>
          </a:p>
          <a:p>
            <a:r>
              <a:rPr lang="en-US" sz="1900" dirty="0"/>
              <a:t>These actions include efforts to hire self-identifying Indigenous people at all levels of the tribunal, decolonizing wording and processes, and finding ways to incorporate Indigenous legal orders into the CRT process to better acknowledge that there is no “one-size-fits-all” approach to resolving disputes.</a:t>
            </a:r>
          </a:p>
          <a:p>
            <a:r>
              <a:rPr lang="en-US" sz="1900" dirty="0"/>
              <a:t>Part of this Plan also includes the CRT Navigator Role.</a:t>
            </a:r>
          </a:p>
          <a:p>
            <a:endParaRPr lang="en-CA" sz="1900" dirty="0"/>
          </a:p>
        </p:txBody>
      </p:sp>
      <p:sp>
        <p:nvSpPr>
          <p:cNvPr id="19" name="Rectangle 18">
            <a:extLst>
              <a:ext uri="{FF2B5EF4-FFF2-40B4-BE49-F238E27FC236}">
                <a16:creationId xmlns:a16="http://schemas.microsoft.com/office/drawing/2014/main" id="{717A211C-5863-4303-AC3D-AEBFDF6D6A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44150"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sp>
        <p:nvSpPr>
          <p:cNvPr id="21" name="Rectangle 20">
            <a:extLst>
              <a:ext uri="{FF2B5EF4-FFF2-40B4-BE49-F238E27FC236}">
                <a16:creationId xmlns:a16="http://schemas.microsoft.com/office/drawing/2014/main" id="{087519CD-2FFF-42E3-BB0C-FEAA828BA5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32823"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spTree>
    <p:extLst>
      <p:ext uri="{BB962C8B-B14F-4D97-AF65-F5344CB8AC3E}">
        <p14:creationId xmlns:p14="http://schemas.microsoft.com/office/powerpoint/2010/main" val="38029093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4CC594A-A820-450F-B363-C19201FCFE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9FAB3DA-E9ED-4574-ABCC-378BC0FF1B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sp>
        <p:nvSpPr>
          <p:cNvPr id="2" name="Title 1">
            <a:extLst>
              <a:ext uri="{FF2B5EF4-FFF2-40B4-BE49-F238E27FC236}">
                <a16:creationId xmlns:a16="http://schemas.microsoft.com/office/drawing/2014/main" id="{1CDAA816-8B45-43E2-9E48-F91A0EDD7283}"/>
              </a:ext>
            </a:extLst>
          </p:cNvPr>
          <p:cNvSpPr>
            <a:spLocks noGrp="1"/>
          </p:cNvSpPr>
          <p:nvPr>
            <p:ph type="title"/>
          </p:nvPr>
        </p:nvSpPr>
        <p:spPr>
          <a:xfrm>
            <a:off x="492370" y="516835"/>
            <a:ext cx="3084844" cy="2103875"/>
          </a:xfrm>
        </p:spPr>
        <p:txBody>
          <a:bodyPr>
            <a:normAutofit/>
          </a:bodyPr>
          <a:lstStyle/>
          <a:p>
            <a:r>
              <a:rPr lang="en-CA" sz="3600" dirty="0">
                <a:solidFill>
                  <a:srgbClr val="FFFFFF"/>
                </a:solidFill>
              </a:rPr>
              <a:t>Why the CRT created this role </a:t>
            </a:r>
          </a:p>
        </p:txBody>
      </p:sp>
      <p:sp>
        <p:nvSpPr>
          <p:cNvPr id="3" name="Content Placeholder 2">
            <a:extLst>
              <a:ext uri="{FF2B5EF4-FFF2-40B4-BE49-F238E27FC236}">
                <a16:creationId xmlns:a16="http://schemas.microsoft.com/office/drawing/2014/main" id="{0969FE4A-831C-441E-B9FC-4772D378810E}"/>
              </a:ext>
            </a:extLst>
          </p:cNvPr>
          <p:cNvSpPr>
            <a:spLocks noGrp="1"/>
          </p:cNvSpPr>
          <p:nvPr>
            <p:ph idx="1"/>
          </p:nvPr>
        </p:nvSpPr>
        <p:spPr>
          <a:xfrm>
            <a:off x="492371" y="2653800"/>
            <a:ext cx="3084844" cy="3335519"/>
          </a:xfrm>
        </p:spPr>
        <p:txBody>
          <a:bodyPr>
            <a:normAutofit/>
          </a:bodyPr>
          <a:lstStyle/>
          <a:p>
            <a:endParaRPr lang="en-CA" sz="1500" dirty="0">
              <a:solidFill>
                <a:srgbClr val="FFFFFF"/>
              </a:solidFill>
            </a:endParaRPr>
          </a:p>
          <a:p>
            <a:r>
              <a:rPr lang="en-US" sz="1500" dirty="0">
                <a:solidFill>
                  <a:srgbClr val="FFFFFF"/>
                </a:solidFill>
              </a:rPr>
              <a:t>The CRT created this role </a:t>
            </a:r>
            <a:r>
              <a:rPr lang="en-CA" sz="1500" dirty="0">
                <a:solidFill>
                  <a:srgbClr val="FFFFFF"/>
                </a:solidFill>
              </a:rPr>
              <a:t>to make the CRT process less adversarial than the typical court system.</a:t>
            </a:r>
          </a:p>
          <a:p>
            <a:r>
              <a:rPr lang="en-CA" sz="1500" dirty="0">
                <a:solidFill>
                  <a:srgbClr val="FFFFFF"/>
                </a:solidFill>
              </a:rPr>
              <a:t>Indigenous people are being overrepresented in the legal system despite making up only 5% of Canada (statcan.gc.ca).</a:t>
            </a:r>
            <a:endParaRPr lang="en-US" sz="1500" dirty="0">
              <a:solidFill>
                <a:srgbClr val="FFFFFF"/>
              </a:solidFill>
            </a:endParaRPr>
          </a:p>
          <a:p>
            <a:r>
              <a:rPr lang="en-US" sz="1500" dirty="0">
                <a:solidFill>
                  <a:srgbClr val="FFFFFF"/>
                </a:solidFill>
              </a:rPr>
              <a:t>The CRT recognizes the historical and present experiences of colonialism that Indigenous peoples continue to face in Canada.</a:t>
            </a:r>
            <a:endParaRPr lang="en-CA" sz="1500" dirty="0">
              <a:solidFill>
                <a:srgbClr val="FFFFFF"/>
              </a:solidFill>
            </a:endParaRPr>
          </a:p>
          <a:p>
            <a:endParaRPr lang="en-CA" sz="1500" dirty="0">
              <a:solidFill>
                <a:srgbClr val="FFFFFF"/>
              </a:solidFill>
            </a:endParaRPr>
          </a:p>
          <a:p>
            <a:endParaRPr lang="en-CA" sz="1500" dirty="0">
              <a:solidFill>
                <a:srgbClr val="FFFFFF"/>
              </a:solidFill>
            </a:endParaRPr>
          </a:p>
          <a:p>
            <a:endParaRPr lang="en-CA" sz="1500" dirty="0">
              <a:solidFill>
                <a:srgbClr val="FFFFFF"/>
              </a:solidFill>
            </a:endParaRPr>
          </a:p>
          <a:p>
            <a:endParaRPr lang="en-CA" sz="1500" dirty="0">
              <a:solidFill>
                <a:srgbClr val="FFFFFF"/>
              </a:solidFill>
            </a:endParaRPr>
          </a:p>
        </p:txBody>
      </p:sp>
      <p:sp>
        <p:nvSpPr>
          <p:cNvPr id="14" name="Rectangle 13">
            <a:extLst>
              <a:ext uri="{FF2B5EF4-FFF2-40B4-BE49-F238E27FC236}">
                <a16:creationId xmlns:a16="http://schemas.microsoft.com/office/drawing/2014/main" id="{53B8D6B0-55D6-48DC-86D8-FD95D5F118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pic>
        <p:nvPicPr>
          <p:cNvPr id="5" name="Picture 4" descr="A picture containing room&#10;&#10;Description automatically generated">
            <a:extLst>
              <a:ext uri="{FF2B5EF4-FFF2-40B4-BE49-F238E27FC236}">
                <a16:creationId xmlns:a16="http://schemas.microsoft.com/office/drawing/2014/main" id="{BBC0F940-CE13-49AD-A649-EA6D9F1C3D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42017" y="879718"/>
            <a:ext cx="6798082" cy="5098564"/>
          </a:xfrm>
          <a:prstGeom prst="rect">
            <a:avLst/>
          </a:prstGeom>
        </p:spPr>
      </p:pic>
    </p:spTree>
    <p:extLst>
      <p:ext uri="{BB962C8B-B14F-4D97-AF65-F5344CB8AC3E}">
        <p14:creationId xmlns:p14="http://schemas.microsoft.com/office/powerpoint/2010/main" val="28050464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AAFCC-AED4-E1A9-E4AD-ADE665566FEE}"/>
              </a:ext>
            </a:extLst>
          </p:cNvPr>
          <p:cNvSpPr>
            <a:spLocks noGrp="1"/>
          </p:cNvSpPr>
          <p:nvPr>
            <p:ph type="title"/>
          </p:nvPr>
        </p:nvSpPr>
        <p:spPr>
          <a:xfrm>
            <a:off x="1066800" y="-73869"/>
            <a:ext cx="10058400" cy="1450757"/>
          </a:xfrm>
        </p:spPr>
        <p:txBody>
          <a:bodyPr>
            <a:normAutofit/>
          </a:bodyPr>
          <a:lstStyle/>
          <a:p>
            <a:r>
              <a:rPr lang="en-CA" sz="4000" dirty="0"/>
              <a:t>Who the CRT Navigators Are</a:t>
            </a:r>
          </a:p>
        </p:txBody>
      </p:sp>
      <p:sp>
        <p:nvSpPr>
          <p:cNvPr id="3" name="Content Placeholder 2">
            <a:extLst>
              <a:ext uri="{FF2B5EF4-FFF2-40B4-BE49-F238E27FC236}">
                <a16:creationId xmlns:a16="http://schemas.microsoft.com/office/drawing/2014/main" id="{49C8C734-D092-8A92-A400-3811A582869E}"/>
              </a:ext>
            </a:extLst>
          </p:cNvPr>
          <p:cNvSpPr>
            <a:spLocks noGrp="1"/>
          </p:cNvSpPr>
          <p:nvPr>
            <p:ph idx="1"/>
          </p:nvPr>
        </p:nvSpPr>
        <p:spPr>
          <a:xfrm>
            <a:off x="1066800" y="1611311"/>
            <a:ext cx="4709160" cy="4360756"/>
          </a:xfrm>
        </p:spPr>
        <p:txBody>
          <a:bodyPr>
            <a:normAutofit/>
          </a:bodyPr>
          <a:lstStyle/>
          <a:p>
            <a:r>
              <a:rPr lang="en-CA" b="1" dirty="0"/>
              <a:t>Kassidy</a:t>
            </a:r>
          </a:p>
          <a:p>
            <a:pPr>
              <a:buFont typeface="Arial" panose="020B0604020202020204" pitchFamily="34" charset="0"/>
              <a:buChar char="•"/>
            </a:pPr>
            <a:r>
              <a:rPr lang="en-CA" dirty="0"/>
              <a:t> Joined the Navigator role in June 2023 </a:t>
            </a:r>
          </a:p>
          <a:p>
            <a:pPr>
              <a:buFont typeface="Arial" panose="020B0604020202020204" pitchFamily="34" charset="0"/>
              <a:buChar char="•"/>
            </a:pPr>
            <a:r>
              <a:rPr lang="en-CA" dirty="0"/>
              <a:t> Intimate Images Protection Act Team Lead </a:t>
            </a:r>
          </a:p>
          <a:p>
            <a:pPr>
              <a:buFont typeface="Arial" panose="020B0604020202020204" pitchFamily="34" charset="0"/>
              <a:buChar char="•"/>
            </a:pPr>
            <a:r>
              <a:rPr lang="en-CA" dirty="0"/>
              <a:t> Studied systems of Indigenous governance during my undergraduate degree as well as many courses in Indigenous feminism, and intersectional feminism</a:t>
            </a:r>
          </a:p>
          <a:p>
            <a:pPr>
              <a:buFont typeface="Arial" panose="020B0604020202020204" pitchFamily="34" charset="0"/>
              <a:buChar char="•"/>
            </a:pPr>
            <a:r>
              <a:rPr lang="en-CA" dirty="0"/>
              <a:t> Volunteer at the Victoria Sexual Assault Centre where I do work as a crisis support volunteer </a:t>
            </a:r>
          </a:p>
          <a:p>
            <a:pPr>
              <a:buFont typeface="Arial" panose="020B0604020202020204" pitchFamily="34" charset="0"/>
              <a:buChar char="•"/>
            </a:pPr>
            <a:r>
              <a:rPr lang="en-CA" dirty="0"/>
              <a:t> Unlearning White Supremacy trainings through VSAC</a:t>
            </a:r>
          </a:p>
        </p:txBody>
      </p:sp>
      <p:sp>
        <p:nvSpPr>
          <p:cNvPr id="5" name="Content Placeholder 2">
            <a:extLst>
              <a:ext uri="{FF2B5EF4-FFF2-40B4-BE49-F238E27FC236}">
                <a16:creationId xmlns:a16="http://schemas.microsoft.com/office/drawing/2014/main" id="{65D8E663-9C35-BDCD-DB2B-C6257305AE43}"/>
              </a:ext>
            </a:extLst>
          </p:cNvPr>
          <p:cNvSpPr txBox="1">
            <a:spLocks/>
          </p:cNvSpPr>
          <p:nvPr/>
        </p:nvSpPr>
        <p:spPr>
          <a:xfrm>
            <a:off x="6096000" y="1611311"/>
            <a:ext cx="4709160" cy="4360756"/>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CA" b="1" dirty="0"/>
              <a:t>Francina</a:t>
            </a:r>
          </a:p>
          <a:p>
            <a:pPr>
              <a:buFont typeface="Arial" panose="020B0604020202020204" pitchFamily="34" charset="0"/>
              <a:buChar char="•"/>
            </a:pPr>
            <a:r>
              <a:rPr lang="en-CA" dirty="0"/>
              <a:t> </a:t>
            </a:r>
            <a:r>
              <a:rPr lang="en-US" sz="1900" dirty="0"/>
              <a:t>Joined the Navigator role in June 2023 as well</a:t>
            </a:r>
          </a:p>
          <a:p>
            <a:pPr>
              <a:buFont typeface="Arial" panose="020B0604020202020204" pitchFamily="34" charset="0"/>
              <a:buChar char="•"/>
            </a:pPr>
            <a:r>
              <a:rPr lang="en-US" sz="1900" dirty="0"/>
              <a:t>Case Manager with Intimate Images Protection Act Team </a:t>
            </a:r>
          </a:p>
          <a:p>
            <a:pPr>
              <a:buFont typeface="Arial" panose="020B0604020202020204" pitchFamily="34" charset="0"/>
              <a:buChar char="•"/>
            </a:pPr>
            <a:r>
              <a:rPr lang="en-US" sz="1900" dirty="0"/>
              <a:t>BA in Justice Studies at Royal Roads University</a:t>
            </a:r>
          </a:p>
          <a:p>
            <a:pPr>
              <a:buFont typeface="Arial" panose="020B0604020202020204" pitchFamily="34" charset="0"/>
              <a:buChar char="•"/>
            </a:pPr>
            <a:r>
              <a:rPr lang="en-US" sz="1900" dirty="0"/>
              <a:t>Mom to an adopted Indigenous child, committed to connecting him to his Indigenous heritage, birth family, and culture</a:t>
            </a:r>
          </a:p>
          <a:p>
            <a:pPr>
              <a:buFont typeface="Arial" panose="020B0604020202020204" pitchFamily="34" charset="0"/>
              <a:buChar char="•"/>
            </a:pPr>
            <a:r>
              <a:rPr lang="en-US" sz="1900" dirty="0"/>
              <a:t>Former foster parent and front-line support worker to families involved with child protection, and the criminal justice system</a:t>
            </a:r>
          </a:p>
        </p:txBody>
      </p:sp>
      <p:pic>
        <p:nvPicPr>
          <p:cNvPr id="4" name="Picture 2" descr="Civil Resolution Tribunal - Home | Facebook">
            <a:extLst>
              <a:ext uri="{FF2B5EF4-FFF2-40B4-BE49-F238E27FC236}">
                <a16:creationId xmlns:a16="http://schemas.microsoft.com/office/drawing/2014/main" id="{428A820F-ACCC-4019-8040-B377E7F1DD1C}"/>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9945190" y="431301"/>
            <a:ext cx="1180010" cy="11800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80680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B5993E2-C02B-4335-ABA5-D8EC465551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0B801A2-5622-4BE8-9AD2-C337A2CD00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sp>
        <p:nvSpPr>
          <p:cNvPr id="2" name="Title 1">
            <a:extLst>
              <a:ext uri="{FF2B5EF4-FFF2-40B4-BE49-F238E27FC236}">
                <a16:creationId xmlns:a16="http://schemas.microsoft.com/office/drawing/2014/main" id="{02EA2308-3967-4EFC-ADC8-AA9EE720FF5F}"/>
              </a:ext>
            </a:extLst>
          </p:cNvPr>
          <p:cNvSpPr>
            <a:spLocks noGrp="1"/>
          </p:cNvSpPr>
          <p:nvPr>
            <p:ph type="title"/>
          </p:nvPr>
        </p:nvSpPr>
        <p:spPr>
          <a:xfrm>
            <a:off x="492370" y="239152"/>
            <a:ext cx="3084844" cy="6513340"/>
          </a:xfrm>
        </p:spPr>
        <p:txBody>
          <a:bodyPr anchor="ctr">
            <a:normAutofit/>
          </a:bodyPr>
          <a:lstStyle/>
          <a:p>
            <a:r>
              <a:rPr lang="en-CA" sz="3600" dirty="0">
                <a:solidFill>
                  <a:srgbClr val="FFFFFF"/>
                </a:solidFill>
              </a:rPr>
              <a:t>Training</a:t>
            </a:r>
            <a:br>
              <a:rPr lang="en-CA" sz="3600" dirty="0">
                <a:solidFill>
                  <a:srgbClr val="FFFFFF"/>
                </a:solidFill>
              </a:rPr>
            </a:br>
            <a:br>
              <a:rPr lang="en-CA" sz="3600" dirty="0">
                <a:solidFill>
                  <a:srgbClr val="FFFFFF"/>
                </a:solidFill>
              </a:rPr>
            </a:br>
            <a:r>
              <a:rPr lang="en-US" sz="1800" dirty="0">
                <a:solidFill>
                  <a:srgbClr val="FFFFFF"/>
                </a:solidFill>
              </a:rPr>
              <a:t>Since 2017, all CRT staff and full-time tribunal members have been required to complete the following courses to better understand and acknowledge the unique experiences and worldviews of Indigenous peoples:</a:t>
            </a:r>
            <a:br>
              <a:rPr lang="en-US" sz="1800" dirty="0">
                <a:solidFill>
                  <a:srgbClr val="FFFFFF"/>
                </a:solidFill>
              </a:rPr>
            </a:br>
            <a:br>
              <a:rPr lang="en-US" sz="1800" dirty="0">
                <a:solidFill>
                  <a:srgbClr val="FFFFFF"/>
                </a:solidFill>
              </a:rPr>
            </a:br>
            <a:r>
              <a:rPr lang="en-US" sz="1800" dirty="0">
                <a:solidFill>
                  <a:srgbClr val="FFFFFF"/>
                </a:solidFill>
              </a:rPr>
              <a:t>- Cultural Perspectives Training</a:t>
            </a:r>
            <a:br>
              <a:rPr lang="en-US" sz="1800" dirty="0">
                <a:solidFill>
                  <a:srgbClr val="FFFFFF"/>
                </a:solidFill>
              </a:rPr>
            </a:br>
            <a:r>
              <a:rPr lang="en-US" sz="1800" dirty="0">
                <a:solidFill>
                  <a:srgbClr val="FFFFFF"/>
                </a:solidFill>
              </a:rPr>
              <a:t>- Trauma-Informed Practice Training</a:t>
            </a:r>
            <a:br>
              <a:rPr lang="en-US" sz="1800" dirty="0">
                <a:solidFill>
                  <a:srgbClr val="FFFFFF"/>
                </a:solidFill>
              </a:rPr>
            </a:br>
            <a:r>
              <a:rPr lang="en-US" sz="1800" dirty="0">
                <a:solidFill>
                  <a:srgbClr val="FFFFFF"/>
                </a:solidFill>
              </a:rPr>
              <a:t>- Cultural Humility Training </a:t>
            </a:r>
            <a:br>
              <a:rPr lang="en-US" sz="1800" dirty="0">
                <a:solidFill>
                  <a:srgbClr val="FFFFFF"/>
                </a:solidFill>
              </a:rPr>
            </a:br>
            <a:r>
              <a:rPr lang="en-US" sz="1800" dirty="0">
                <a:solidFill>
                  <a:srgbClr val="FFFFFF"/>
                </a:solidFill>
              </a:rPr>
              <a:t>- Implicit Bias Training</a:t>
            </a:r>
            <a:br>
              <a:rPr lang="en-US" sz="1800" dirty="0">
                <a:solidFill>
                  <a:srgbClr val="FFFFFF"/>
                </a:solidFill>
              </a:rPr>
            </a:br>
            <a:r>
              <a:rPr lang="en-US" sz="1800" dirty="0">
                <a:solidFill>
                  <a:srgbClr val="FFFFFF"/>
                </a:solidFill>
              </a:rPr>
              <a:t>- Indigenous and Canadian Histories 101</a:t>
            </a:r>
            <a:br>
              <a:rPr lang="en-US" sz="1800" dirty="0">
                <a:solidFill>
                  <a:srgbClr val="FFFFFF"/>
                </a:solidFill>
              </a:rPr>
            </a:br>
            <a:br>
              <a:rPr lang="en-US" sz="1800" dirty="0">
                <a:solidFill>
                  <a:srgbClr val="FFFFFF"/>
                </a:solidFill>
              </a:rPr>
            </a:br>
            <a:r>
              <a:rPr lang="en-US" sz="1800" dirty="0">
                <a:solidFill>
                  <a:srgbClr val="FFFFFF"/>
                </a:solidFill>
              </a:rPr>
              <a:t>Additionally, Navigators complete the Indigenous Canada course through </a:t>
            </a:r>
            <a:r>
              <a:rPr lang="en-US" sz="1800" dirty="0" err="1">
                <a:solidFill>
                  <a:srgbClr val="FFFFFF"/>
                </a:solidFill>
              </a:rPr>
              <a:t>UofA</a:t>
            </a:r>
            <a:r>
              <a:rPr lang="en-US" sz="1800" dirty="0">
                <a:solidFill>
                  <a:srgbClr val="FFFFFF"/>
                </a:solidFill>
              </a:rPr>
              <a:t>.</a:t>
            </a:r>
            <a:br>
              <a:rPr lang="en-CA" sz="3600" dirty="0">
                <a:solidFill>
                  <a:srgbClr val="FFFFFF"/>
                </a:solidFill>
              </a:rPr>
            </a:br>
            <a:r>
              <a:rPr lang="en-CA" sz="3600" dirty="0">
                <a:solidFill>
                  <a:srgbClr val="FFFFFF"/>
                </a:solidFill>
              </a:rPr>
              <a:t> </a:t>
            </a:r>
          </a:p>
        </p:txBody>
      </p:sp>
      <p:sp>
        <p:nvSpPr>
          <p:cNvPr id="14" name="Rectangle 13">
            <a:extLst>
              <a:ext uri="{FF2B5EF4-FFF2-40B4-BE49-F238E27FC236}">
                <a16:creationId xmlns:a16="http://schemas.microsoft.com/office/drawing/2014/main" id="{B7AF614F-5BC3-4086-99F5-B87C5847A0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graphicFrame>
        <p:nvGraphicFramePr>
          <p:cNvPr id="5" name="Content Placeholder 4">
            <a:extLst>
              <a:ext uri="{FF2B5EF4-FFF2-40B4-BE49-F238E27FC236}">
                <a16:creationId xmlns:a16="http://schemas.microsoft.com/office/drawing/2014/main" id="{3570411E-C605-491C-82B7-8DF7040FCE15}"/>
              </a:ext>
            </a:extLst>
          </p:cNvPr>
          <p:cNvGraphicFramePr>
            <a:graphicFrameLocks noGrp="1"/>
          </p:cNvGraphicFramePr>
          <p:nvPr>
            <p:ph idx="1"/>
            <p:extLst>
              <p:ext uri="{D42A27DB-BD31-4B8C-83A1-F6EECF244321}">
                <p14:modId xmlns:p14="http://schemas.microsoft.com/office/powerpoint/2010/main" val="3856178657"/>
              </p:ext>
            </p:extLst>
          </p:nvPr>
        </p:nvGraphicFramePr>
        <p:xfrm>
          <a:off x="4741863" y="2009259"/>
          <a:ext cx="6797676" cy="3018954"/>
        </p:xfrm>
        <a:graphic>
          <a:graphicData uri="http://schemas.openxmlformats.org/drawingml/2006/table">
            <a:tbl>
              <a:tblPr firstRow="1" firstCol="1" bandRow="1">
                <a:tableStyleId>{5C22544A-7EE6-4342-B048-85BDC9FD1C3A}</a:tableStyleId>
              </a:tblPr>
              <a:tblGrid>
                <a:gridCol w="1514145">
                  <a:extLst>
                    <a:ext uri="{9D8B030D-6E8A-4147-A177-3AD203B41FA5}">
                      <a16:colId xmlns:a16="http://schemas.microsoft.com/office/drawing/2014/main" val="2269735946"/>
                    </a:ext>
                  </a:extLst>
                </a:gridCol>
                <a:gridCol w="3110327">
                  <a:extLst>
                    <a:ext uri="{9D8B030D-6E8A-4147-A177-3AD203B41FA5}">
                      <a16:colId xmlns:a16="http://schemas.microsoft.com/office/drawing/2014/main" val="1051413672"/>
                    </a:ext>
                  </a:extLst>
                </a:gridCol>
                <a:gridCol w="2173204">
                  <a:extLst>
                    <a:ext uri="{9D8B030D-6E8A-4147-A177-3AD203B41FA5}">
                      <a16:colId xmlns:a16="http://schemas.microsoft.com/office/drawing/2014/main" val="3652418541"/>
                    </a:ext>
                  </a:extLst>
                </a:gridCol>
              </a:tblGrid>
              <a:tr h="200269">
                <a:tc>
                  <a:txBody>
                    <a:bodyPr/>
                    <a:lstStyle/>
                    <a:p>
                      <a:pPr>
                        <a:lnSpc>
                          <a:spcPct val="107000"/>
                        </a:lnSpc>
                        <a:spcAft>
                          <a:spcPts val="0"/>
                        </a:spcAft>
                      </a:pPr>
                      <a:r>
                        <a:rPr lang="en-CA" sz="1100">
                          <a:effectLst/>
                        </a:rPr>
                        <a:t>Course/training</a:t>
                      </a:r>
                      <a:endParaRPr lang="en-CA" sz="1100">
                        <a:effectLst/>
                        <a:latin typeface="Calibri" panose="020F0502020204030204" pitchFamily="34" charset="0"/>
                        <a:ea typeface="Calibri" panose="020F0502020204030204" pitchFamily="34" charset="0"/>
                        <a:cs typeface="Times New Roman" panose="02020603050405020304" pitchFamily="18" charset="0"/>
                      </a:endParaRPr>
                    </a:p>
                  </a:txBody>
                  <a:tcPr marL="66367" marR="66367" marT="0" marB="0"/>
                </a:tc>
                <a:tc>
                  <a:txBody>
                    <a:bodyPr/>
                    <a:lstStyle/>
                    <a:p>
                      <a:pPr>
                        <a:lnSpc>
                          <a:spcPct val="107000"/>
                        </a:lnSpc>
                        <a:spcAft>
                          <a:spcPts val="0"/>
                        </a:spcAft>
                      </a:pPr>
                      <a:r>
                        <a:rPr lang="en-CA" sz="1100">
                          <a:effectLst/>
                        </a:rPr>
                        <a:t>Website </a:t>
                      </a:r>
                      <a:endParaRPr lang="en-CA" sz="1100">
                        <a:effectLst/>
                        <a:latin typeface="Calibri" panose="020F0502020204030204" pitchFamily="34" charset="0"/>
                        <a:ea typeface="Calibri" panose="020F0502020204030204" pitchFamily="34" charset="0"/>
                        <a:cs typeface="Times New Roman" panose="02020603050405020304" pitchFamily="18" charset="0"/>
                      </a:endParaRPr>
                    </a:p>
                  </a:txBody>
                  <a:tcPr marL="66367" marR="66367" marT="0" marB="0"/>
                </a:tc>
                <a:tc>
                  <a:txBody>
                    <a:bodyPr/>
                    <a:lstStyle/>
                    <a:p>
                      <a:pPr>
                        <a:lnSpc>
                          <a:spcPct val="107000"/>
                        </a:lnSpc>
                        <a:spcAft>
                          <a:spcPts val="0"/>
                        </a:spcAft>
                      </a:pPr>
                      <a:r>
                        <a:rPr lang="en-CA" sz="1100" dirty="0">
                          <a:effectLst/>
                        </a:rPr>
                        <a:t>Notes</a:t>
                      </a:r>
                      <a:endParaRPr lang="en-CA"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6367" marR="66367" marT="0" marB="0"/>
                </a:tc>
                <a:extLst>
                  <a:ext uri="{0D108BD9-81ED-4DB2-BD59-A6C34878D82A}">
                    <a16:rowId xmlns:a16="http://schemas.microsoft.com/office/drawing/2014/main" val="2699745460"/>
                  </a:ext>
                </a:extLst>
              </a:tr>
              <a:tr h="829094">
                <a:tc>
                  <a:txBody>
                    <a:bodyPr/>
                    <a:lstStyle/>
                    <a:p>
                      <a:pPr>
                        <a:lnSpc>
                          <a:spcPct val="107000"/>
                        </a:lnSpc>
                        <a:spcAft>
                          <a:spcPts val="0"/>
                        </a:spcAft>
                      </a:pPr>
                      <a:r>
                        <a:rPr lang="en-CA" sz="1100">
                          <a:effectLst/>
                        </a:rPr>
                        <a:t>Indigenous Canada through UofA</a:t>
                      </a:r>
                      <a:endParaRPr lang="en-CA" sz="1100">
                        <a:effectLst/>
                        <a:latin typeface="Calibri" panose="020F0502020204030204" pitchFamily="34" charset="0"/>
                        <a:ea typeface="Calibri" panose="020F0502020204030204" pitchFamily="34" charset="0"/>
                        <a:cs typeface="Times New Roman" panose="02020603050405020304" pitchFamily="18" charset="0"/>
                      </a:endParaRPr>
                    </a:p>
                  </a:txBody>
                  <a:tcPr marL="66367" marR="66367" marT="0" marB="0"/>
                </a:tc>
                <a:tc>
                  <a:txBody>
                    <a:bodyPr/>
                    <a:lstStyle/>
                    <a:p>
                      <a:pPr>
                        <a:lnSpc>
                          <a:spcPct val="107000"/>
                        </a:lnSpc>
                        <a:spcAft>
                          <a:spcPts val="0"/>
                        </a:spcAft>
                      </a:pPr>
                      <a:r>
                        <a:rPr lang="en-CA" sz="1100" u="sng">
                          <a:effectLst/>
                          <a:hlinkClick r:id="rId3"/>
                        </a:rPr>
                        <a:t>https://www.ualberta.ca/admissions-programs/online-courses/indigenous-canada/index.html</a:t>
                      </a:r>
                      <a:r>
                        <a:rPr lang="en-CA" sz="1100">
                          <a:effectLst/>
                        </a:rPr>
                        <a:t> </a:t>
                      </a:r>
                      <a:endParaRPr lang="en-CA" sz="1100">
                        <a:effectLst/>
                        <a:latin typeface="Calibri" panose="020F0502020204030204" pitchFamily="34" charset="0"/>
                        <a:ea typeface="Calibri" panose="020F0502020204030204" pitchFamily="34" charset="0"/>
                        <a:cs typeface="Times New Roman" panose="02020603050405020304" pitchFamily="18" charset="0"/>
                      </a:endParaRPr>
                    </a:p>
                  </a:txBody>
                  <a:tcPr marL="66367" marR="66367" marT="0" marB="0"/>
                </a:tc>
                <a:tc>
                  <a:txBody>
                    <a:bodyPr/>
                    <a:lstStyle/>
                    <a:p>
                      <a:pPr marL="342900" lvl="0" indent="-342900">
                        <a:lnSpc>
                          <a:spcPct val="107000"/>
                        </a:lnSpc>
                        <a:spcAft>
                          <a:spcPts val="0"/>
                        </a:spcAft>
                        <a:buFont typeface="Symbol" panose="05050102010706020507" pitchFamily="18" charset="2"/>
                        <a:buChar char=""/>
                      </a:pPr>
                      <a:r>
                        <a:rPr lang="en-CA" sz="1100" dirty="0">
                          <a:effectLst/>
                        </a:rPr>
                        <a:t>12 week, correspondence course</a:t>
                      </a:r>
                    </a:p>
                  </a:txBody>
                  <a:tcPr marL="66367" marR="66367" marT="0" marB="0"/>
                </a:tc>
                <a:extLst>
                  <a:ext uri="{0D108BD9-81ED-4DB2-BD59-A6C34878D82A}">
                    <a16:rowId xmlns:a16="http://schemas.microsoft.com/office/drawing/2014/main" val="1362453178"/>
                  </a:ext>
                </a:extLst>
              </a:tr>
              <a:tr h="721063">
                <a:tc>
                  <a:txBody>
                    <a:bodyPr/>
                    <a:lstStyle/>
                    <a:p>
                      <a:pPr>
                        <a:lnSpc>
                          <a:spcPct val="107000"/>
                        </a:lnSpc>
                        <a:spcAft>
                          <a:spcPts val="0"/>
                        </a:spcAft>
                      </a:pPr>
                      <a:r>
                        <a:rPr lang="en-CA" sz="1100">
                          <a:effectLst/>
                        </a:rPr>
                        <a:t>Indigenous and Canadian Histories 101: What you didn’t learn in high school </a:t>
                      </a:r>
                      <a:endParaRPr lang="en-CA" sz="1100">
                        <a:effectLst/>
                        <a:latin typeface="Calibri" panose="020F0502020204030204" pitchFamily="34" charset="0"/>
                        <a:ea typeface="Calibri" panose="020F0502020204030204" pitchFamily="34" charset="0"/>
                        <a:cs typeface="Times New Roman" panose="02020603050405020304" pitchFamily="18" charset="0"/>
                      </a:endParaRPr>
                    </a:p>
                  </a:txBody>
                  <a:tcPr marL="66367" marR="66367" marT="0" marB="0"/>
                </a:tc>
                <a:tc>
                  <a:txBody>
                    <a:bodyPr/>
                    <a:lstStyle/>
                    <a:p>
                      <a:pPr>
                        <a:lnSpc>
                          <a:spcPct val="107000"/>
                        </a:lnSpc>
                        <a:spcAft>
                          <a:spcPts val="0"/>
                        </a:spcAft>
                      </a:pPr>
                      <a:r>
                        <a:rPr lang="en-CA" sz="1100" u="sng">
                          <a:effectLst/>
                          <a:hlinkClick r:id="rId4"/>
                        </a:rPr>
                        <a:t>http://rainwatch.ca/training</a:t>
                      </a:r>
                      <a:r>
                        <a:rPr lang="en-CA" sz="1100">
                          <a:effectLst/>
                        </a:rPr>
                        <a:t> </a:t>
                      </a:r>
                      <a:endParaRPr lang="en-CA" sz="1100">
                        <a:effectLst/>
                        <a:latin typeface="Calibri" panose="020F0502020204030204" pitchFamily="34" charset="0"/>
                        <a:ea typeface="Calibri" panose="020F0502020204030204" pitchFamily="34" charset="0"/>
                        <a:cs typeface="Times New Roman" panose="02020603050405020304" pitchFamily="18" charset="0"/>
                      </a:endParaRPr>
                    </a:p>
                  </a:txBody>
                  <a:tcPr marL="66367" marR="66367" marT="0" marB="0"/>
                </a:tc>
                <a:tc>
                  <a:txBody>
                    <a:bodyPr/>
                    <a:lstStyle/>
                    <a:p>
                      <a:pPr marL="342900" lvl="0" indent="-342900">
                        <a:lnSpc>
                          <a:spcPct val="107000"/>
                        </a:lnSpc>
                        <a:spcAft>
                          <a:spcPts val="0"/>
                        </a:spcAft>
                        <a:buFont typeface="Symbol" panose="05050102010706020507" pitchFamily="18" charset="2"/>
                        <a:buChar char=""/>
                      </a:pPr>
                      <a:r>
                        <a:rPr lang="en-CA" sz="1100" dirty="0">
                          <a:effectLst/>
                        </a:rPr>
                        <a:t>45minutes</a:t>
                      </a:r>
                    </a:p>
                  </a:txBody>
                  <a:tcPr marL="66367" marR="66367" marT="0" marB="0"/>
                </a:tc>
                <a:extLst>
                  <a:ext uri="{0D108BD9-81ED-4DB2-BD59-A6C34878D82A}">
                    <a16:rowId xmlns:a16="http://schemas.microsoft.com/office/drawing/2014/main" val="3553241268"/>
                  </a:ext>
                </a:extLst>
              </a:tr>
              <a:tr h="547465">
                <a:tc>
                  <a:txBody>
                    <a:bodyPr/>
                    <a:lstStyle/>
                    <a:p>
                      <a:pPr>
                        <a:lnSpc>
                          <a:spcPct val="107000"/>
                        </a:lnSpc>
                        <a:spcAft>
                          <a:spcPts val="0"/>
                        </a:spcAft>
                      </a:pPr>
                      <a:r>
                        <a:rPr lang="en-CA" sz="1100">
                          <a:effectLst/>
                        </a:rPr>
                        <a:t>Allyship: Authentic vs Performative </a:t>
                      </a:r>
                      <a:endParaRPr lang="en-CA" sz="1100">
                        <a:effectLst/>
                        <a:latin typeface="Calibri" panose="020F0502020204030204" pitchFamily="34" charset="0"/>
                        <a:ea typeface="Calibri" panose="020F0502020204030204" pitchFamily="34" charset="0"/>
                        <a:cs typeface="Times New Roman" panose="02020603050405020304" pitchFamily="18" charset="0"/>
                      </a:endParaRPr>
                    </a:p>
                  </a:txBody>
                  <a:tcPr marL="66367" marR="66367" marT="0" marB="0"/>
                </a:tc>
                <a:tc>
                  <a:txBody>
                    <a:bodyPr/>
                    <a:lstStyle/>
                    <a:p>
                      <a:pPr>
                        <a:lnSpc>
                          <a:spcPct val="107000"/>
                        </a:lnSpc>
                        <a:spcAft>
                          <a:spcPts val="0"/>
                        </a:spcAft>
                      </a:pPr>
                      <a:r>
                        <a:rPr lang="en-CA" sz="1100" u="sng">
                          <a:effectLst/>
                          <a:hlinkClick r:id="rId5"/>
                        </a:rPr>
                        <a:t>https://adric.ca/diversity-stream/</a:t>
                      </a:r>
                      <a:r>
                        <a:rPr lang="en-CA" sz="1100">
                          <a:effectLst/>
                        </a:rPr>
                        <a:t> </a:t>
                      </a:r>
                      <a:endParaRPr lang="en-CA" sz="1100">
                        <a:effectLst/>
                        <a:latin typeface="Calibri" panose="020F0502020204030204" pitchFamily="34" charset="0"/>
                        <a:ea typeface="Calibri" panose="020F0502020204030204" pitchFamily="34" charset="0"/>
                        <a:cs typeface="Times New Roman" panose="02020603050405020304" pitchFamily="18" charset="0"/>
                      </a:endParaRPr>
                    </a:p>
                  </a:txBody>
                  <a:tcPr marL="66367" marR="66367" marT="0" marB="0"/>
                </a:tc>
                <a:tc>
                  <a:txBody>
                    <a:bodyPr/>
                    <a:lstStyle/>
                    <a:p>
                      <a:pPr marL="342900" lvl="0" indent="-342900">
                        <a:lnSpc>
                          <a:spcPct val="107000"/>
                        </a:lnSpc>
                        <a:spcAft>
                          <a:spcPts val="0"/>
                        </a:spcAft>
                        <a:buFont typeface="Symbol" panose="05050102010706020507" pitchFamily="18" charset="2"/>
                        <a:buChar char=""/>
                      </a:pPr>
                      <a:r>
                        <a:rPr lang="en-CA" sz="1100">
                          <a:effectLst/>
                        </a:rPr>
                        <a:t>On demand recording of the presentation </a:t>
                      </a:r>
                    </a:p>
                    <a:p>
                      <a:pPr marL="342900" lvl="0" indent="-342900">
                        <a:lnSpc>
                          <a:spcPct val="107000"/>
                        </a:lnSpc>
                        <a:spcAft>
                          <a:spcPts val="0"/>
                        </a:spcAft>
                        <a:buFont typeface="Symbol" panose="05050102010706020507" pitchFamily="18" charset="2"/>
                        <a:buChar char=""/>
                      </a:pPr>
                      <a:r>
                        <a:rPr lang="en-CA" sz="1100">
                          <a:effectLst/>
                        </a:rPr>
                        <a:t>121 minutes  </a:t>
                      </a:r>
                      <a:endParaRPr lang="en-CA" sz="1100">
                        <a:effectLst/>
                        <a:latin typeface="Calibri" panose="020F0502020204030204" pitchFamily="34" charset="0"/>
                        <a:ea typeface="Calibri" panose="020F0502020204030204" pitchFamily="34" charset="0"/>
                        <a:cs typeface="Times New Roman" panose="02020603050405020304" pitchFamily="18" charset="0"/>
                      </a:endParaRPr>
                    </a:p>
                  </a:txBody>
                  <a:tcPr marL="66367" marR="66367" marT="0" marB="0"/>
                </a:tc>
                <a:extLst>
                  <a:ext uri="{0D108BD9-81ED-4DB2-BD59-A6C34878D82A}">
                    <a16:rowId xmlns:a16="http://schemas.microsoft.com/office/drawing/2014/main" val="1261076740"/>
                  </a:ext>
                </a:extLst>
              </a:tr>
              <a:tr h="721063">
                <a:tc>
                  <a:txBody>
                    <a:bodyPr/>
                    <a:lstStyle/>
                    <a:p>
                      <a:pPr>
                        <a:lnSpc>
                          <a:spcPct val="107000"/>
                        </a:lnSpc>
                        <a:spcAft>
                          <a:spcPts val="0"/>
                        </a:spcAft>
                      </a:pPr>
                      <a:r>
                        <a:rPr lang="en-CA" sz="1100">
                          <a:effectLst/>
                        </a:rPr>
                        <a:t>Cultural Perspectives Training</a:t>
                      </a:r>
                      <a:endParaRPr lang="en-CA" sz="1100">
                        <a:effectLst/>
                        <a:latin typeface="Calibri" panose="020F0502020204030204" pitchFamily="34" charset="0"/>
                        <a:ea typeface="Calibri" panose="020F0502020204030204" pitchFamily="34" charset="0"/>
                        <a:cs typeface="Times New Roman" panose="02020603050405020304" pitchFamily="18" charset="0"/>
                      </a:endParaRPr>
                    </a:p>
                  </a:txBody>
                  <a:tcPr marL="66367" marR="66367" marT="0" marB="0"/>
                </a:tc>
                <a:tc>
                  <a:txBody>
                    <a:bodyPr/>
                    <a:lstStyle/>
                    <a:p>
                      <a:pPr>
                        <a:lnSpc>
                          <a:spcPct val="107000"/>
                        </a:lnSpc>
                        <a:spcAft>
                          <a:spcPts val="0"/>
                        </a:spcAft>
                      </a:pPr>
                      <a:r>
                        <a:rPr lang="en-CA" sz="1100" u="sng">
                          <a:effectLst/>
                          <a:hlinkClick r:id="rId6"/>
                        </a:rPr>
                        <a:t>https://ipsociety.ca/training/cultural-perspectives-training/cultural-perspectives-training/</a:t>
                      </a:r>
                      <a:r>
                        <a:rPr lang="en-CA" sz="1100">
                          <a:effectLst/>
                        </a:rPr>
                        <a:t> </a:t>
                      </a:r>
                      <a:endParaRPr lang="en-CA" sz="1100">
                        <a:effectLst/>
                        <a:latin typeface="Calibri" panose="020F0502020204030204" pitchFamily="34" charset="0"/>
                        <a:ea typeface="Calibri" panose="020F0502020204030204" pitchFamily="34" charset="0"/>
                        <a:cs typeface="Times New Roman" panose="02020603050405020304" pitchFamily="18" charset="0"/>
                      </a:endParaRPr>
                    </a:p>
                  </a:txBody>
                  <a:tcPr marL="66367" marR="66367" marT="0" marB="0"/>
                </a:tc>
                <a:tc>
                  <a:txBody>
                    <a:bodyPr/>
                    <a:lstStyle/>
                    <a:p>
                      <a:pPr marL="342900" lvl="0" indent="-342900">
                        <a:lnSpc>
                          <a:spcPct val="107000"/>
                        </a:lnSpc>
                        <a:spcAft>
                          <a:spcPts val="0"/>
                        </a:spcAft>
                        <a:buFont typeface="Symbol" panose="05050102010706020507" pitchFamily="18" charset="2"/>
                        <a:buChar char=""/>
                      </a:pPr>
                      <a:r>
                        <a:rPr lang="en-CA" sz="1100" dirty="0">
                          <a:effectLst/>
                        </a:rPr>
                        <a:t>Full day course CRT attended in a large group </a:t>
                      </a:r>
                    </a:p>
                  </a:txBody>
                  <a:tcPr marL="66367" marR="66367" marT="0" marB="0"/>
                </a:tc>
                <a:extLst>
                  <a:ext uri="{0D108BD9-81ED-4DB2-BD59-A6C34878D82A}">
                    <a16:rowId xmlns:a16="http://schemas.microsoft.com/office/drawing/2014/main" val="3744053076"/>
                  </a:ext>
                </a:extLst>
              </a:tr>
            </a:tbl>
          </a:graphicData>
        </a:graphic>
      </p:graphicFrame>
    </p:spTree>
    <p:extLst>
      <p:ext uri="{BB962C8B-B14F-4D97-AF65-F5344CB8AC3E}">
        <p14:creationId xmlns:p14="http://schemas.microsoft.com/office/powerpoint/2010/main" val="12940986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B5993E2-C02B-4335-ABA5-D8EC465551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0B801A2-5622-4BE8-9AD2-C337A2CD00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sp>
        <p:nvSpPr>
          <p:cNvPr id="2" name="Title 1">
            <a:extLst>
              <a:ext uri="{FF2B5EF4-FFF2-40B4-BE49-F238E27FC236}">
                <a16:creationId xmlns:a16="http://schemas.microsoft.com/office/drawing/2014/main" id="{1DBBCBD5-5468-4A62-8848-9426E398BE7D}"/>
              </a:ext>
            </a:extLst>
          </p:cNvPr>
          <p:cNvSpPr>
            <a:spLocks noGrp="1"/>
          </p:cNvSpPr>
          <p:nvPr>
            <p:ph type="title"/>
          </p:nvPr>
        </p:nvSpPr>
        <p:spPr>
          <a:xfrm>
            <a:off x="492370" y="516835"/>
            <a:ext cx="3084844" cy="5772840"/>
          </a:xfrm>
        </p:spPr>
        <p:txBody>
          <a:bodyPr anchor="ctr">
            <a:normAutofit/>
          </a:bodyPr>
          <a:lstStyle/>
          <a:p>
            <a:r>
              <a:rPr lang="en-CA" sz="3600">
                <a:solidFill>
                  <a:srgbClr val="FFFFFF"/>
                </a:solidFill>
              </a:rPr>
              <a:t>What am I able to provide the party? </a:t>
            </a:r>
          </a:p>
        </p:txBody>
      </p:sp>
      <p:sp>
        <p:nvSpPr>
          <p:cNvPr id="13" name="Rectangle 12">
            <a:extLst>
              <a:ext uri="{FF2B5EF4-FFF2-40B4-BE49-F238E27FC236}">
                <a16:creationId xmlns:a16="http://schemas.microsoft.com/office/drawing/2014/main" id="{B7AF614F-5BC3-4086-99F5-B87C5847A0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graphicFrame>
        <p:nvGraphicFramePr>
          <p:cNvPr id="5" name="Content Placeholder 2">
            <a:extLst>
              <a:ext uri="{FF2B5EF4-FFF2-40B4-BE49-F238E27FC236}">
                <a16:creationId xmlns:a16="http://schemas.microsoft.com/office/drawing/2014/main" id="{DA6C2BD8-6400-4C9A-AB38-8FD9EFD1BA03}"/>
              </a:ext>
            </a:extLst>
          </p:cNvPr>
          <p:cNvGraphicFramePr>
            <a:graphicFrameLocks noGrp="1"/>
          </p:cNvGraphicFramePr>
          <p:nvPr>
            <p:ph idx="1"/>
            <p:extLst>
              <p:ext uri="{D42A27DB-BD31-4B8C-83A1-F6EECF244321}">
                <p14:modId xmlns:p14="http://schemas.microsoft.com/office/powerpoint/2010/main" val="270980165"/>
              </p:ext>
            </p:extLst>
          </p:nvPr>
        </p:nvGraphicFramePr>
        <p:xfrm>
          <a:off x="4741863" y="639763"/>
          <a:ext cx="6797675" cy="56499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818164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E62E5F-B8A5-42A2-AA77-AFA86088FAAB}"/>
              </a:ext>
            </a:extLst>
          </p:cNvPr>
          <p:cNvSpPr>
            <a:spLocks noGrp="1"/>
          </p:cNvSpPr>
          <p:nvPr>
            <p:ph type="title"/>
          </p:nvPr>
        </p:nvSpPr>
        <p:spPr>
          <a:xfrm>
            <a:off x="1097280" y="286603"/>
            <a:ext cx="10058400" cy="1450757"/>
          </a:xfrm>
        </p:spPr>
        <p:txBody>
          <a:bodyPr>
            <a:normAutofit/>
          </a:bodyPr>
          <a:lstStyle/>
          <a:p>
            <a:r>
              <a:rPr lang="en-CA" dirty="0"/>
              <a:t>What I am not able to provide</a:t>
            </a:r>
            <a:endParaRPr lang="en-CA"/>
          </a:p>
        </p:txBody>
      </p:sp>
      <p:graphicFrame>
        <p:nvGraphicFramePr>
          <p:cNvPr id="5" name="Content Placeholder 2">
            <a:extLst>
              <a:ext uri="{FF2B5EF4-FFF2-40B4-BE49-F238E27FC236}">
                <a16:creationId xmlns:a16="http://schemas.microsoft.com/office/drawing/2014/main" id="{B227B4EA-EC83-4C8B-AAEC-33D9CA759954}"/>
              </a:ext>
            </a:extLst>
          </p:cNvPr>
          <p:cNvGraphicFramePr>
            <a:graphicFrameLocks noGrp="1"/>
          </p:cNvGraphicFramePr>
          <p:nvPr>
            <p:ph idx="1"/>
            <p:extLst>
              <p:ext uri="{D42A27DB-BD31-4B8C-83A1-F6EECF244321}">
                <p14:modId xmlns:p14="http://schemas.microsoft.com/office/powerpoint/2010/main" val="2393111898"/>
              </p:ext>
            </p:extLst>
          </p:nvPr>
        </p:nvGraphicFramePr>
        <p:xfrm>
          <a:off x="1096963" y="2098515"/>
          <a:ext cx="10058400" cy="37860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48982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E4490D0-3672-446A-AC12-B4830333BD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sp>
        <p:nvSpPr>
          <p:cNvPr id="10" name="Rectangle 9">
            <a:extLst>
              <a:ext uri="{FF2B5EF4-FFF2-40B4-BE49-F238E27FC236}">
                <a16:creationId xmlns:a16="http://schemas.microsoft.com/office/drawing/2014/main" id="{39CB82C2-DF65-4EC1-8280-F201D50F57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cxnSp>
        <p:nvCxnSpPr>
          <p:cNvPr id="12" name="Straight Connector 11">
            <a:extLst>
              <a:ext uri="{FF2B5EF4-FFF2-40B4-BE49-F238E27FC236}">
                <a16:creationId xmlns:a16="http://schemas.microsoft.com/office/drawing/2014/main" id="{7E1D4427-852B-4B37-8E76-0E9F1810BA2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4" name="Rectangle 13">
            <a:extLst>
              <a:ext uri="{FF2B5EF4-FFF2-40B4-BE49-F238E27FC236}">
                <a16:creationId xmlns:a16="http://schemas.microsoft.com/office/drawing/2014/main" id="{5A1B47C8-47A0-4A88-8830-6DEA3B5DE3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984BBFDD-E720-4805-A9C8-129FBBF6DD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7613486" y="0"/>
            <a:ext cx="458473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sp>
        <p:nvSpPr>
          <p:cNvPr id="3" name="Title 2">
            <a:extLst>
              <a:ext uri="{FF2B5EF4-FFF2-40B4-BE49-F238E27FC236}">
                <a16:creationId xmlns:a16="http://schemas.microsoft.com/office/drawing/2014/main" id="{8E78FA5D-1696-C82D-5620-7E2295823F42}"/>
              </a:ext>
            </a:extLst>
          </p:cNvPr>
          <p:cNvSpPr>
            <a:spLocks noGrp="1"/>
          </p:cNvSpPr>
          <p:nvPr>
            <p:ph type="title"/>
          </p:nvPr>
        </p:nvSpPr>
        <p:spPr>
          <a:xfrm>
            <a:off x="8096885" y="640080"/>
            <a:ext cx="3659246" cy="2926080"/>
          </a:xfrm>
        </p:spPr>
        <p:txBody>
          <a:bodyPr vert="horz" lIns="91440" tIns="45720" rIns="91440" bIns="45720" rtlCol="0" anchor="b">
            <a:normAutofit/>
          </a:bodyPr>
          <a:lstStyle/>
          <a:p>
            <a:r>
              <a:rPr lang="en-US" sz="4400">
                <a:solidFill>
                  <a:srgbClr val="FFFFFF"/>
                </a:solidFill>
              </a:rPr>
              <a:t>Resources for Referral</a:t>
            </a:r>
          </a:p>
        </p:txBody>
      </p:sp>
      <p:sp>
        <p:nvSpPr>
          <p:cNvPr id="18" name="Rectangle 17">
            <a:extLst>
              <a:ext uri="{FF2B5EF4-FFF2-40B4-BE49-F238E27FC236}">
                <a16:creationId xmlns:a16="http://schemas.microsoft.com/office/drawing/2014/main" id="{5AC4BE46-4A77-42FE-9D15-065CDB2F84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6906"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graphicFrame>
        <p:nvGraphicFramePr>
          <p:cNvPr id="2" name="Table 1">
            <a:extLst>
              <a:ext uri="{FF2B5EF4-FFF2-40B4-BE49-F238E27FC236}">
                <a16:creationId xmlns:a16="http://schemas.microsoft.com/office/drawing/2014/main" id="{0B6DE906-DA71-0D53-B428-9382ACE0EC70}"/>
              </a:ext>
            </a:extLst>
          </p:cNvPr>
          <p:cNvGraphicFramePr>
            <a:graphicFrameLocks noGrp="1"/>
          </p:cNvGraphicFramePr>
          <p:nvPr>
            <p:extLst>
              <p:ext uri="{D42A27DB-BD31-4B8C-83A1-F6EECF244321}">
                <p14:modId xmlns:p14="http://schemas.microsoft.com/office/powerpoint/2010/main" val="3106665987"/>
              </p:ext>
            </p:extLst>
          </p:nvPr>
        </p:nvGraphicFramePr>
        <p:xfrm>
          <a:off x="633999" y="759856"/>
          <a:ext cx="6275667" cy="5338292"/>
        </p:xfrm>
        <a:graphic>
          <a:graphicData uri="http://schemas.openxmlformats.org/drawingml/2006/table">
            <a:tbl>
              <a:tblPr firstRow="1" bandRow="1">
                <a:tableStyleId>{5C22544A-7EE6-4342-B048-85BDC9FD1C3A}</a:tableStyleId>
              </a:tblPr>
              <a:tblGrid>
                <a:gridCol w="3277587">
                  <a:extLst>
                    <a:ext uri="{9D8B030D-6E8A-4147-A177-3AD203B41FA5}">
                      <a16:colId xmlns:a16="http://schemas.microsoft.com/office/drawing/2014/main" val="538953940"/>
                    </a:ext>
                  </a:extLst>
                </a:gridCol>
                <a:gridCol w="2998080">
                  <a:extLst>
                    <a:ext uri="{9D8B030D-6E8A-4147-A177-3AD203B41FA5}">
                      <a16:colId xmlns:a16="http://schemas.microsoft.com/office/drawing/2014/main" val="804607800"/>
                    </a:ext>
                  </a:extLst>
                </a:gridCol>
              </a:tblGrid>
              <a:tr h="466042">
                <a:tc>
                  <a:txBody>
                    <a:bodyPr/>
                    <a:lstStyle/>
                    <a:p>
                      <a:r>
                        <a:rPr lang="en-CA" sz="2100"/>
                        <a:t>Name of Organization</a:t>
                      </a:r>
                    </a:p>
                  </a:txBody>
                  <a:tcPr marL="105918" marR="105918" marT="52959" marB="52959"/>
                </a:tc>
                <a:tc>
                  <a:txBody>
                    <a:bodyPr/>
                    <a:lstStyle/>
                    <a:p>
                      <a:r>
                        <a:rPr lang="en-CA" sz="2100"/>
                        <a:t>Name of Organization</a:t>
                      </a:r>
                    </a:p>
                  </a:txBody>
                  <a:tcPr marL="105918" marR="105918" marT="52959" marB="52959"/>
                </a:tc>
                <a:extLst>
                  <a:ext uri="{0D108BD9-81ED-4DB2-BD59-A6C34878D82A}">
                    <a16:rowId xmlns:a16="http://schemas.microsoft.com/office/drawing/2014/main" val="2149700246"/>
                  </a:ext>
                </a:extLst>
              </a:tr>
              <a:tr h="1101552">
                <a:tc>
                  <a:txBody>
                    <a:bodyPr/>
                    <a:lstStyle/>
                    <a:p>
                      <a:r>
                        <a:rPr lang="en-CA" sz="2100"/>
                        <a:t>Native Court Worker and Counselling Association of British Columbia</a:t>
                      </a:r>
                    </a:p>
                  </a:txBody>
                  <a:tcPr marL="105918" marR="105918" marT="52959" marB="52959"/>
                </a:tc>
                <a:tc>
                  <a:txBody>
                    <a:bodyPr/>
                    <a:lstStyle/>
                    <a:p>
                      <a:r>
                        <a:rPr lang="en-CA" sz="2100"/>
                        <a:t>Aboriginal Legal Aid in BC</a:t>
                      </a:r>
                    </a:p>
                  </a:txBody>
                  <a:tcPr marL="105918" marR="105918" marT="52959" marB="52959"/>
                </a:tc>
                <a:extLst>
                  <a:ext uri="{0D108BD9-81ED-4DB2-BD59-A6C34878D82A}">
                    <a16:rowId xmlns:a16="http://schemas.microsoft.com/office/drawing/2014/main" val="2314703032"/>
                  </a:ext>
                </a:extLst>
              </a:tr>
              <a:tr h="783797">
                <a:tc>
                  <a:txBody>
                    <a:bodyPr/>
                    <a:lstStyle/>
                    <a:p>
                      <a:r>
                        <a:rPr lang="en-CA" sz="2100"/>
                        <a:t>Community Legal Assistance Society</a:t>
                      </a:r>
                    </a:p>
                  </a:txBody>
                  <a:tcPr marL="105918" marR="105918" marT="52959" marB="52959"/>
                </a:tc>
                <a:tc>
                  <a:txBody>
                    <a:bodyPr/>
                    <a:lstStyle/>
                    <a:p>
                      <a:r>
                        <a:rPr lang="en-CA" sz="2100"/>
                        <a:t>Justice Access Centre</a:t>
                      </a:r>
                    </a:p>
                  </a:txBody>
                  <a:tcPr marL="105918" marR="105918" marT="52959" marB="52959"/>
                </a:tc>
                <a:extLst>
                  <a:ext uri="{0D108BD9-81ED-4DB2-BD59-A6C34878D82A}">
                    <a16:rowId xmlns:a16="http://schemas.microsoft.com/office/drawing/2014/main" val="4101647059"/>
                  </a:ext>
                </a:extLst>
              </a:tr>
              <a:tr h="1101552">
                <a:tc>
                  <a:txBody>
                    <a:bodyPr/>
                    <a:lstStyle/>
                    <a:p>
                      <a:r>
                        <a:rPr lang="en-CA" sz="2100"/>
                        <a:t>BC Association of Aboriginal Friendship Centres</a:t>
                      </a:r>
                    </a:p>
                  </a:txBody>
                  <a:tcPr marL="105918" marR="105918" marT="52959" marB="52959"/>
                </a:tc>
                <a:tc>
                  <a:txBody>
                    <a:bodyPr/>
                    <a:lstStyle/>
                    <a:p>
                      <a:r>
                        <a:rPr lang="en-CA" sz="2100"/>
                        <a:t>AccessProBono</a:t>
                      </a:r>
                    </a:p>
                  </a:txBody>
                  <a:tcPr marL="105918" marR="105918" marT="52959" marB="52959"/>
                </a:tc>
                <a:extLst>
                  <a:ext uri="{0D108BD9-81ED-4DB2-BD59-A6C34878D82A}">
                    <a16:rowId xmlns:a16="http://schemas.microsoft.com/office/drawing/2014/main" val="608921501"/>
                  </a:ext>
                </a:extLst>
              </a:tr>
              <a:tr h="783797">
                <a:tc>
                  <a:txBody>
                    <a:bodyPr/>
                    <a:lstStyle/>
                    <a:p>
                      <a:r>
                        <a:rPr lang="en-CA" sz="2100"/>
                        <a:t>Aboriginal Services and Resources BC</a:t>
                      </a:r>
                    </a:p>
                  </a:txBody>
                  <a:tcPr marL="105918" marR="105918" marT="52959" marB="52959"/>
                </a:tc>
                <a:tc>
                  <a:txBody>
                    <a:bodyPr/>
                    <a:lstStyle/>
                    <a:p>
                      <a:r>
                        <a:rPr lang="en-CA" sz="2100"/>
                        <a:t>Bella Coola Legal Advocacy Program</a:t>
                      </a:r>
                    </a:p>
                  </a:txBody>
                  <a:tcPr marL="105918" marR="105918" marT="52959" marB="52959"/>
                </a:tc>
                <a:extLst>
                  <a:ext uri="{0D108BD9-81ED-4DB2-BD59-A6C34878D82A}">
                    <a16:rowId xmlns:a16="http://schemas.microsoft.com/office/drawing/2014/main" val="905807750"/>
                  </a:ext>
                </a:extLst>
              </a:tr>
              <a:tr h="1101552">
                <a:tc>
                  <a:txBody>
                    <a:bodyPr/>
                    <a:lstStyle/>
                    <a:p>
                      <a:r>
                        <a:rPr lang="en-CA" sz="2100"/>
                        <a:t>Legal Aid BC</a:t>
                      </a:r>
                    </a:p>
                  </a:txBody>
                  <a:tcPr marL="105918" marR="105918" marT="52959" marB="52959"/>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2100"/>
                        <a:t>BC Human Rights Tribunal</a:t>
                      </a:r>
                    </a:p>
                    <a:p>
                      <a:endParaRPr lang="en-CA" sz="2100"/>
                    </a:p>
                  </a:txBody>
                  <a:tcPr marL="105918" marR="105918" marT="52959" marB="52959"/>
                </a:tc>
                <a:extLst>
                  <a:ext uri="{0D108BD9-81ED-4DB2-BD59-A6C34878D82A}">
                    <a16:rowId xmlns:a16="http://schemas.microsoft.com/office/drawing/2014/main" val="18124118"/>
                  </a:ext>
                </a:extLst>
              </a:tr>
            </a:tbl>
          </a:graphicData>
        </a:graphic>
      </p:graphicFrame>
    </p:spTree>
    <p:extLst>
      <p:ext uri="{BB962C8B-B14F-4D97-AF65-F5344CB8AC3E}">
        <p14:creationId xmlns:p14="http://schemas.microsoft.com/office/powerpoint/2010/main" val="3683492951"/>
      </p:ext>
    </p:extLst>
  </p:cSld>
  <p:clrMapOvr>
    <a:masterClrMapping/>
  </p:clrMapOvr>
</p:sld>
</file>

<file path=ppt/theme/theme1.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2034</TotalTime>
  <Words>2262</Words>
  <Application>Microsoft Office PowerPoint</Application>
  <PresentationFormat>Widescreen</PresentationFormat>
  <Paragraphs>198</Paragraphs>
  <Slides>15</Slides>
  <Notes>14</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15</vt:i4>
      </vt:variant>
    </vt:vector>
  </HeadingPairs>
  <TitlesOfParts>
    <vt:vector size="24" baseType="lpstr">
      <vt:lpstr>Aptos</vt:lpstr>
      <vt:lpstr>Arial</vt:lpstr>
      <vt:lpstr>Calibri</vt:lpstr>
      <vt:lpstr>Calibri Light</vt:lpstr>
      <vt:lpstr>Courier New</vt:lpstr>
      <vt:lpstr>Symbol</vt:lpstr>
      <vt:lpstr>Times New Roman</vt:lpstr>
      <vt:lpstr>Wingdings</vt:lpstr>
      <vt:lpstr>Retrospect</vt:lpstr>
      <vt:lpstr>CRT Navigator Role  </vt:lpstr>
      <vt:lpstr>PowerPoint Presentation</vt:lpstr>
      <vt:lpstr>CRT Reconcili(action) Plan </vt:lpstr>
      <vt:lpstr>Why the CRT created this role </vt:lpstr>
      <vt:lpstr>Who the CRT Navigators Are</vt:lpstr>
      <vt:lpstr>Training  Since 2017, all CRT staff and full-time tribunal members have been required to complete the following courses to better understand and acknowledge the unique experiences and worldviews of Indigenous peoples:  - Cultural Perspectives Training - Trauma-Informed Practice Training - Cultural Humility Training  - Implicit Bias Training - Indigenous and Canadian Histories 101  Additionally, Navigators complete the Indigenous Canada course through UofA.  </vt:lpstr>
      <vt:lpstr>What am I able to provide the party? </vt:lpstr>
      <vt:lpstr>What I am not able to provide</vt:lpstr>
      <vt:lpstr>Resources for Referral</vt:lpstr>
      <vt:lpstr>Information We Collect </vt:lpstr>
      <vt:lpstr>What the information is used for</vt:lpstr>
      <vt:lpstr>Successes</vt:lpstr>
      <vt:lpstr>Challenges</vt:lpstr>
      <vt:lpstr>Our Next Steps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CRT Navigator Role</dc:title>
  <dc:creator>Leckie, Claire S CRT:EX</dc:creator>
  <cp:lastModifiedBy>Cej, Kassidy CRT:EX</cp:lastModifiedBy>
  <cp:revision>18</cp:revision>
  <dcterms:created xsi:type="dcterms:W3CDTF">2021-01-27T20:36:52Z</dcterms:created>
  <dcterms:modified xsi:type="dcterms:W3CDTF">2024-09-17T18:44:19Z</dcterms:modified>
</cp:coreProperties>
</file>